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6"/>
  </p:notesMasterIdLst>
  <p:handoutMasterIdLst>
    <p:handoutMasterId r:id="rId37"/>
  </p:handoutMasterIdLst>
  <p:sldIdLst>
    <p:sldId id="257" r:id="rId2"/>
    <p:sldId id="259" r:id="rId3"/>
    <p:sldId id="413" r:id="rId4"/>
    <p:sldId id="414" r:id="rId5"/>
    <p:sldId id="351" r:id="rId6"/>
    <p:sldId id="258" r:id="rId7"/>
    <p:sldId id="386" r:id="rId8"/>
    <p:sldId id="352" r:id="rId9"/>
    <p:sldId id="385" r:id="rId10"/>
    <p:sldId id="377" r:id="rId11"/>
    <p:sldId id="378" r:id="rId12"/>
    <p:sldId id="379" r:id="rId13"/>
    <p:sldId id="380" r:id="rId14"/>
    <p:sldId id="381" r:id="rId15"/>
    <p:sldId id="382" r:id="rId16"/>
    <p:sldId id="383" r:id="rId17"/>
    <p:sldId id="387" r:id="rId18"/>
    <p:sldId id="388" r:id="rId19"/>
    <p:sldId id="389" r:id="rId20"/>
    <p:sldId id="390" r:id="rId21"/>
    <p:sldId id="391" r:id="rId22"/>
    <p:sldId id="394" r:id="rId23"/>
    <p:sldId id="395" r:id="rId24"/>
    <p:sldId id="401" r:id="rId25"/>
    <p:sldId id="393" r:id="rId26"/>
    <p:sldId id="392" r:id="rId27"/>
    <p:sldId id="345" r:id="rId28"/>
    <p:sldId id="346" r:id="rId29"/>
    <p:sldId id="396" r:id="rId30"/>
    <p:sldId id="397" r:id="rId31"/>
    <p:sldId id="398" r:id="rId32"/>
    <p:sldId id="400" r:id="rId33"/>
    <p:sldId id="399" r:id="rId34"/>
    <p:sldId id="402" r:id="rId35"/>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pl" dirty="0"/>
            <a:t>1991</a:t>
          </a:r>
        </a:p>
      </dgm:t>
    </dgm:pt>
    <dgm:pt modelId="{D8874F40-D7B0-41DE-BB6F-A6014FEAB2D7}" type="parTrans" cxnId="{C5202EE1-10E9-4076-9D55-9E0CF8B152AF}">
      <dgm:prSet/>
      <dgm:spPr/>
      <dgm:t>
        <a:bodyPr rtlCol="0"/>
        <a:lstStyle/>
        <a:p>
          <a:pPr rtl="0"/>
          <a:endParaRPr lang="en-US"/>
        </a:p>
      </dgm:t>
    </dgm:pt>
    <dgm:pt modelId="{BD6E0A2E-99C8-4F5A-971A-CD211D1099FF}" type="sibTrans" cxnId="{C5202EE1-10E9-4076-9D55-9E0CF8B152AF}">
      <dgm:prSet/>
      <dgm:spPr/>
      <dgm:t>
        <a:bodyPr rtlCol="0"/>
        <a:lstStyle/>
        <a:p>
          <a:pPr rtl="0"/>
          <a:endParaRPr lang="en-US"/>
        </a:p>
      </dgm:t>
    </dgm:pt>
    <dgm:pt modelId="{96262926-A67D-4E4E-9515-5EBC67F0B634}">
      <dgm:prSet/>
      <dgm:spPr/>
      <dgm:t>
        <a:bodyPr rtlCol="0"/>
        <a:lstStyle/>
        <a:p>
          <a:pPr rtl="0"/>
          <a:r>
            <a:rPr lang="pl-PL" dirty="0"/>
            <a:t>P</a:t>
          </a:r>
          <a:r>
            <a:rPr lang="pl" dirty="0"/>
            <a:t>owstanie wersji 0.9.0 języka Python</a:t>
          </a:r>
        </a:p>
      </dgm:t>
    </dgm:pt>
    <dgm:pt modelId="{EC74E552-C501-4B0E-9400-E8B410F53D50}" type="parTrans" cxnId="{8C5B110A-FBC3-4CBF-BED2-413E87D4DAD5}">
      <dgm:prSet/>
      <dgm:spPr/>
      <dgm:t>
        <a:bodyPr rtlCol="0"/>
        <a:lstStyle/>
        <a:p>
          <a:pPr rtl="0"/>
          <a:endParaRPr lang="en-US"/>
        </a:p>
      </dgm:t>
    </dgm:pt>
    <dgm:pt modelId="{1DA7ACEB-F642-43C1-BCB5-F580B9B985B9}" type="sibTrans" cxnId="{8C5B110A-FBC3-4CBF-BED2-413E87D4DAD5}">
      <dgm:prSet/>
      <dgm:spPr/>
      <dgm:t>
        <a:bodyPr rtlCol="0"/>
        <a:lstStyle/>
        <a:p>
          <a:pPr rtl="0"/>
          <a:endParaRPr lang="en-US"/>
        </a:p>
      </dgm:t>
    </dgm:pt>
    <dgm:pt modelId="{C5146535-FD3D-4589-98A3-623B8DA4B8DB}">
      <dgm:prSet/>
      <dgm:spPr/>
      <dgm:t>
        <a:bodyPr rtlCol="0"/>
        <a:lstStyle/>
        <a:p>
          <a:pPr rtl="0"/>
          <a:r>
            <a:rPr lang="pl" dirty="0"/>
            <a:t>1994</a:t>
          </a:r>
        </a:p>
      </dgm:t>
    </dgm:pt>
    <dgm:pt modelId="{20848F78-EC70-4162-96CE-CC68006930F0}" type="parTrans" cxnId="{8EBF857E-7408-4941-91E4-293B0F59EEF7}">
      <dgm:prSet/>
      <dgm:spPr/>
      <dgm:t>
        <a:bodyPr rtlCol="0"/>
        <a:lstStyle/>
        <a:p>
          <a:pPr rtl="0"/>
          <a:endParaRPr lang="en-US"/>
        </a:p>
      </dgm:t>
    </dgm:pt>
    <dgm:pt modelId="{7A3CCAF8-AC3A-401E-AEDD-44BBC1AA9C31}" type="sibTrans" cxnId="{8EBF857E-7408-4941-91E4-293B0F59EEF7}">
      <dgm:prSet/>
      <dgm:spPr/>
      <dgm:t>
        <a:bodyPr rtlCol="0"/>
        <a:lstStyle/>
        <a:p>
          <a:pPr rtl="0"/>
          <a:endParaRPr lang="en-US"/>
        </a:p>
      </dgm:t>
    </dgm:pt>
    <dgm:pt modelId="{E80CA270-6C90-4E17-ACEA-46B56AD54DD1}">
      <dgm:prSet/>
      <dgm:spPr/>
      <dgm:t>
        <a:bodyPr rtlCol="0"/>
        <a:lstStyle/>
        <a:p>
          <a:pPr rtl="0"/>
          <a:r>
            <a:rPr lang="pl-PL" dirty="0"/>
            <a:t>P</a:t>
          </a:r>
          <a:r>
            <a:rPr lang="pl" dirty="0"/>
            <a:t>owstanie wersji 1,0 Pythona</a:t>
          </a:r>
        </a:p>
      </dgm:t>
    </dgm:pt>
    <dgm:pt modelId="{7EEC8067-96EF-4BE0-8BE3-BA59ED78A31F}" type="parTrans" cxnId="{2DC28DF8-5C1B-4F53-A4C1-D5B63FB54BAF}">
      <dgm:prSet/>
      <dgm:spPr/>
      <dgm:t>
        <a:bodyPr rtlCol="0"/>
        <a:lstStyle/>
        <a:p>
          <a:pPr rtl="0"/>
          <a:endParaRPr lang="en-US"/>
        </a:p>
      </dgm:t>
    </dgm:pt>
    <dgm:pt modelId="{1AFE46E5-6B07-4894-8ECB-21BD7E7B8AF1}" type="sibTrans" cxnId="{2DC28DF8-5C1B-4F53-A4C1-D5B63FB54BAF}">
      <dgm:prSet/>
      <dgm:spPr/>
      <dgm:t>
        <a:bodyPr rtlCol="0"/>
        <a:lstStyle/>
        <a:p>
          <a:pPr rtl="0"/>
          <a:endParaRPr lang="en-US"/>
        </a:p>
      </dgm:t>
    </dgm:pt>
    <dgm:pt modelId="{09C152DA-7620-4852-8162-A77EC3609F3F}">
      <dgm:prSet/>
      <dgm:spPr/>
      <dgm:t>
        <a:bodyPr rtlCol="0"/>
        <a:lstStyle/>
        <a:p>
          <a:pPr rtl="0"/>
          <a:r>
            <a:rPr lang="pl" dirty="0"/>
            <a:t>2000</a:t>
          </a:r>
        </a:p>
      </dgm:t>
    </dgm:pt>
    <dgm:pt modelId="{9F6D14C0-6C82-4CBD-8D6D-B0E117B6F2ED}" type="parTrans" cxnId="{23ECAC8B-17A4-4883-AA0E-06D66B7E788A}">
      <dgm:prSet/>
      <dgm:spPr/>
      <dgm:t>
        <a:bodyPr rtlCol="0"/>
        <a:lstStyle/>
        <a:p>
          <a:pPr rtl="0"/>
          <a:endParaRPr lang="en-US"/>
        </a:p>
      </dgm:t>
    </dgm:pt>
    <dgm:pt modelId="{0AE8D36D-0F0F-4206-AE39-0A2D73987B68}" type="sibTrans" cxnId="{23ECAC8B-17A4-4883-AA0E-06D66B7E788A}">
      <dgm:prSet/>
      <dgm:spPr/>
      <dgm:t>
        <a:bodyPr rtlCol="0"/>
        <a:lstStyle/>
        <a:p>
          <a:pPr rtl="0"/>
          <a:endParaRPr lang="en-US"/>
        </a:p>
      </dgm:t>
    </dgm:pt>
    <dgm:pt modelId="{6C8937BE-93F8-4DED-8538-1C601DAEBA66}">
      <dgm:prSet/>
      <dgm:spPr/>
      <dgm:t>
        <a:bodyPr rtlCol="0"/>
        <a:lstStyle/>
        <a:p>
          <a:pPr rtl="0"/>
          <a:r>
            <a:rPr lang="pl-PL" dirty="0"/>
            <a:t>P</a:t>
          </a:r>
          <a:r>
            <a:rPr lang="pl" dirty="0"/>
            <a:t>owstajnie wersji 2.0 języka</a:t>
          </a:r>
        </a:p>
      </dgm:t>
    </dgm:pt>
    <dgm:pt modelId="{77D169C6-D77F-456D-B18B-D7BE016AD87A}" type="parTrans" cxnId="{FAA8D3DD-12E8-457D-9144-B037C5678347}">
      <dgm:prSet/>
      <dgm:spPr/>
      <dgm:t>
        <a:bodyPr rtlCol="0"/>
        <a:lstStyle/>
        <a:p>
          <a:pPr rtl="0"/>
          <a:endParaRPr lang="en-US"/>
        </a:p>
      </dgm:t>
    </dgm:pt>
    <dgm:pt modelId="{A97BE953-FA9D-4BA6-A92C-494DB1F3BA59}" type="sibTrans" cxnId="{FAA8D3DD-12E8-457D-9144-B037C5678347}">
      <dgm:prSet/>
      <dgm:spPr/>
      <dgm:t>
        <a:bodyPr rtlCol="0"/>
        <a:lstStyle/>
        <a:p>
          <a:pPr rtl="0"/>
          <a:endParaRPr lang="en-US"/>
        </a:p>
      </dgm:t>
    </dgm:pt>
    <dgm:pt modelId="{36D86153-3357-41FC-A91C-69B98FE525EB}">
      <dgm:prSet/>
      <dgm:spPr/>
      <dgm:t>
        <a:bodyPr rtlCol="0"/>
        <a:lstStyle/>
        <a:p>
          <a:pPr rtl="0"/>
          <a:r>
            <a:rPr lang="pl" dirty="0"/>
            <a:t>2008</a:t>
          </a:r>
        </a:p>
      </dgm:t>
    </dgm:pt>
    <dgm:pt modelId="{97E30D56-3E57-411F-A2CB-DB627E8AE567}" type="parTrans" cxnId="{09902D8B-4CDF-4968-9205-CB10913D1CDD}">
      <dgm:prSet/>
      <dgm:spPr/>
      <dgm:t>
        <a:bodyPr/>
        <a:lstStyle/>
        <a:p>
          <a:endParaRPr lang="pl-PL"/>
        </a:p>
      </dgm:t>
    </dgm:pt>
    <dgm:pt modelId="{B7BA4888-662D-4A8F-AC86-9E71C9E681D6}" type="sibTrans" cxnId="{09902D8B-4CDF-4968-9205-CB10913D1CDD}">
      <dgm:prSet/>
      <dgm:spPr/>
      <dgm:t>
        <a:bodyPr/>
        <a:lstStyle/>
        <a:p>
          <a:endParaRPr lang="pl-PL"/>
        </a:p>
      </dgm:t>
    </dgm:pt>
    <dgm:pt modelId="{9A396EF0-F2CA-4665-A1DE-9AAC828E2CC8}">
      <dgm:prSet/>
      <dgm:spPr/>
      <dgm:t>
        <a:bodyPr rtlCol="0"/>
        <a:lstStyle/>
        <a:p>
          <a:pPr rtl="0"/>
          <a:r>
            <a:rPr lang="pl-PL" dirty="0"/>
            <a:t>Powstanie wersji 3.0</a:t>
          </a:r>
          <a:endParaRPr lang="pl" dirty="0"/>
        </a:p>
      </dgm:t>
    </dgm:pt>
    <dgm:pt modelId="{14EE1FB2-F7AC-45FB-9DC7-6827CCB74998}" type="parTrans" cxnId="{027BB97D-8767-4E92-AB4E-7881F9AC5115}">
      <dgm:prSet/>
      <dgm:spPr/>
      <dgm:t>
        <a:bodyPr/>
        <a:lstStyle/>
        <a:p>
          <a:endParaRPr lang="pl-PL"/>
        </a:p>
      </dgm:t>
    </dgm:pt>
    <dgm:pt modelId="{911C9A00-1B8E-4985-8F29-721164FF5B67}" type="sibTrans" cxnId="{027BB97D-8767-4E92-AB4E-7881F9AC5115}">
      <dgm:prSet/>
      <dgm:spPr/>
      <dgm:t>
        <a:bodyPr/>
        <a:lstStyle/>
        <a:p>
          <a:endParaRPr lang="pl-PL"/>
        </a:p>
      </dgm:t>
    </dgm:pt>
    <dgm:pt modelId="{ADEB261A-32A2-4447-8806-09D0E2AD6369}">
      <dgm:prSet/>
      <dgm:spPr/>
      <dgm:t>
        <a:bodyPr rtlCol="0"/>
        <a:lstStyle/>
        <a:p>
          <a:pPr rtl="0"/>
          <a:r>
            <a:rPr lang="pl" dirty="0"/>
            <a:t>2019</a:t>
          </a:r>
        </a:p>
      </dgm:t>
    </dgm:pt>
    <dgm:pt modelId="{4E641EF1-EA18-47EC-B29A-E13AFE454AD9}" type="parTrans" cxnId="{6EE1F43F-57EC-45C9-B0A8-BF0C4A9DEC53}">
      <dgm:prSet/>
      <dgm:spPr/>
      <dgm:t>
        <a:bodyPr/>
        <a:lstStyle/>
        <a:p>
          <a:endParaRPr lang="pl-PL"/>
        </a:p>
      </dgm:t>
    </dgm:pt>
    <dgm:pt modelId="{2F3E2006-0FB6-4609-8C39-CB5EF858108B}" type="sibTrans" cxnId="{6EE1F43F-57EC-45C9-B0A8-BF0C4A9DEC53}">
      <dgm:prSet/>
      <dgm:spPr/>
      <dgm:t>
        <a:bodyPr/>
        <a:lstStyle/>
        <a:p>
          <a:endParaRPr lang="pl-PL"/>
        </a:p>
      </dgm:t>
    </dgm:pt>
    <dgm:pt modelId="{E3D882E9-660B-4314-A0C3-62533B73F996}">
      <dgm:prSet/>
      <dgm:spPr/>
      <dgm:t>
        <a:bodyPr rtlCol="0"/>
        <a:lstStyle/>
        <a:p>
          <a:pPr rtl="0"/>
          <a:r>
            <a:rPr lang="pl-PL" dirty="0"/>
            <a:t>V</a:t>
          </a:r>
          <a:r>
            <a:rPr lang="pl" dirty="0"/>
            <a:t>an Rossum rezygnuje z tytułu </a:t>
          </a:r>
          <a:r>
            <a:rPr lang="en-US" dirty="0"/>
            <a:t>BDFL (Benevolent Director for Life)</a:t>
          </a:r>
          <a:r>
            <a:rPr lang="pl-PL" dirty="0"/>
            <a:t>, powstaje 5 osobowa grupa zarządzająca językiem</a:t>
          </a:r>
          <a:endParaRPr lang="pl" dirty="0"/>
        </a:p>
      </dgm:t>
    </dgm:pt>
    <dgm:pt modelId="{863203F6-D5AD-4071-9DE5-1A76E89BBDB4}" type="parTrans" cxnId="{46A3FA36-9F2B-4176-BCAC-28D8F31379FA}">
      <dgm:prSet/>
      <dgm:spPr/>
      <dgm:t>
        <a:bodyPr/>
        <a:lstStyle/>
        <a:p>
          <a:endParaRPr lang="pl-PL"/>
        </a:p>
      </dgm:t>
    </dgm:pt>
    <dgm:pt modelId="{03F71624-DD2F-4ED8-9F6A-7765CF5AA02B}" type="sibTrans" cxnId="{46A3FA36-9F2B-4176-BCAC-28D8F31379FA}">
      <dgm:prSet/>
      <dgm:spPr/>
      <dgm:t>
        <a:bodyPr/>
        <a:lstStyle/>
        <a:p>
          <a:endParaRPr lang="pl-PL"/>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5">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5">
        <dgm:presLayoutVars>
          <dgm:bulletEnabled val="1"/>
        </dgm:presLayoutVars>
      </dgm:prSet>
      <dgm:spPr/>
    </dgm:pt>
    <dgm:pt modelId="{122B38A3-0442-4747-820C-1F37877E2B0E}" type="pres">
      <dgm:prSet presAssocID="{8DB5D7D5-6A1C-4ABC-8850-759A9D876047}" presName="ConnectLine1" presStyleLbl="sibTrans1D1" presStyleIdx="0" presStyleCnt="5"/>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5"/>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5">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5">
        <dgm:presLayoutVars>
          <dgm:bulletEnabled val="1"/>
        </dgm:presLayoutVars>
      </dgm:prSet>
      <dgm:spPr/>
    </dgm:pt>
    <dgm:pt modelId="{DBA410EB-5F61-4F46-92D9-C5B0AA59EE15}" type="pres">
      <dgm:prSet presAssocID="{C5146535-FD3D-4589-98A3-623B8DA4B8DB}" presName="ConnectLine1" presStyleLbl="sibTrans1D1" presStyleIdx="1" presStyleCnt="5"/>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5"/>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5">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5">
        <dgm:presLayoutVars>
          <dgm:bulletEnabled val="1"/>
        </dgm:presLayoutVars>
      </dgm:prSet>
      <dgm:spPr/>
    </dgm:pt>
    <dgm:pt modelId="{440E9361-37D2-4157-AF38-7B49AD23708B}" type="pres">
      <dgm:prSet presAssocID="{09C152DA-7620-4852-8162-A77EC3609F3F}" presName="ConnectLine1" presStyleLbl="sibTrans1D1" presStyleIdx="2" presStyleCnt="5"/>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5"/>
      <dgm:spPr/>
    </dgm:pt>
    <dgm:pt modelId="{4174F691-D9D3-451C-9893-D177DC3AED58}" type="pres">
      <dgm:prSet presAssocID="{09C152DA-7620-4852-8162-A77EC3609F3F}" presName="EmptyPane1" presStyleCnt="0"/>
      <dgm:spPr/>
    </dgm:pt>
    <dgm:pt modelId="{8309F9B0-2FBF-4571-BDEA-72B213A54CD4}" type="pres">
      <dgm:prSet presAssocID="{0AE8D36D-0F0F-4206-AE39-0A2D73987B68}" presName="spaceBetweenRectangles1" presStyleCnt="0"/>
      <dgm:spPr/>
    </dgm:pt>
    <dgm:pt modelId="{4243E3BF-975A-4051-8EF6-CC1EC52C638C}" type="pres">
      <dgm:prSet presAssocID="{36D86153-3357-41FC-A91C-69B98FE525EB}" presName="composite1" presStyleCnt="0"/>
      <dgm:spPr/>
    </dgm:pt>
    <dgm:pt modelId="{7252380E-8669-46FB-B356-53AB5D8DCDA9}" type="pres">
      <dgm:prSet presAssocID="{36D86153-3357-41FC-A91C-69B98FE525EB}" presName="parent1" presStyleLbl="alignNode1" presStyleIdx="3" presStyleCnt="5">
        <dgm:presLayoutVars>
          <dgm:chMax val="1"/>
          <dgm:chPref val="1"/>
          <dgm:bulletEnabled val="1"/>
        </dgm:presLayoutVars>
      </dgm:prSet>
      <dgm:spPr/>
    </dgm:pt>
    <dgm:pt modelId="{8D537DE1-86DD-481B-91DB-58A6D254B8A5}" type="pres">
      <dgm:prSet presAssocID="{36D86153-3357-41FC-A91C-69B98FE525EB}" presName="Childtext1" presStyleLbl="revTx" presStyleIdx="3" presStyleCnt="5">
        <dgm:presLayoutVars>
          <dgm:bulletEnabled val="1"/>
        </dgm:presLayoutVars>
      </dgm:prSet>
      <dgm:spPr/>
    </dgm:pt>
    <dgm:pt modelId="{42079C25-8952-4070-ABF2-BED804189FA2}" type="pres">
      <dgm:prSet presAssocID="{36D86153-3357-41FC-A91C-69B98FE525EB}" presName="ConnectLine1" presStyleLbl="sibTrans1D1" presStyleIdx="3" presStyleCnt="5"/>
      <dgm:spPr>
        <a:noFill/>
        <a:ln w="12700" cap="rnd" cmpd="sng" algn="ctr">
          <a:solidFill>
            <a:schemeClr val="accent1">
              <a:shade val="90000"/>
              <a:hueOff val="334659"/>
              <a:satOff val="-6451"/>
              <a:lumOff val="21093"/>
              <a:alphaOff val="0"/>
            </a:schemeClr>
          </a:solidFill>
          <a:prstDash val="dash"/>
        </a:ln>
        <a:effectLst/>
      </dgm:spPr>
    </dgm:pt>
    <dgm:pt modelId="{0E35388D-4559-45C0-9686-A8F3C4193743}" type="pres">
      <dgm:prSet presAssocID="{36D86153-3357-41FC-A91C-69B98FE525EB}" presName="ConnectLineEnd1" presStyleLbl="lnNode1" presStyleIdx="3" presStyleCnt="5"/>
      <dgm:spPr/>
    </dgm:pt>
    <dgm:pt modelId="{0CD83147-8F92-421C-8ADB-8439F9CE1262}" type="pres">
      <dgm:prSet presAssocID="{36D86153-3357-41FC-A91C-69B98FE525EB}" presName="EmptyPane1" presStyleCnt="0"/>
      <dgm:spPr/>
    </dgm:pt>
    <dgm:pt modelId="{1B0C1EDF-C998-4418-A45E-CD3B66FD2F1E}" type="pres">
      <dgm:prSet presAssocID="{B7BA4888-662D-4A8F-AC86-9E71C9E681D6}" presName="spaceBetweenRectangles1" presStyleCnt="0"/>
      <dgm:spPr/>
    </dgm:pt>
    <dgm:pt modelId="{81C809EA-6F06-4945-9D24-1D12ABB277EB}" type="pres">
      <dgm:prSet presAssocID="{ADEB261A-32A2-4447-8806-09D0E2AD6369}" presName="composite1" presStyleCnt="0"/>
      <dgm:spPr/>
    </dgm:pt>
    <dgm:pt modelId="{14ECF1CA-3CD6-435B-9B63-12289048A9D2}" type="pres">
      <dgm:prSet presAssocID="{ADEB261A-32A2-4447-8806-09D0E2AD6369}" presName="parent1" presStyleLbl="alignNode1" presStyleIdx="4" presStyleCnt="5">
        <dgm:presLayoutVars>
          <dgm:chMax val="1"/>
          <dgm:chPref val="1"/>
          <dgm:bulletEnabled val="1"/>
        </dgm:presLayoutVars>
      </dgm:prSet>
      <dgm:spPr/>
    </dgm:pt>
    <dgm:pt modelId="{DA897F78-65F7-4436-A652-C5DAFDD087B7}" type="pres">
      <dgm:prSet presAssocID="{ADEB261A-32A2-4447-8806-09D0E2AD6369}" presName="Childtext1" presStyleLbl="revTx" presStyleIdx="4" presStyleCnt="5">
        <dgm:presLayoutVars>
          <dgm:bulletEnabled val="1"/>
        </dgm:presLayoutVars>
      </dgm:prSet>
      <dgm:spPr/>
    </dgm:pt>
    <dgm:pt modelId="{A101C567-BD31-4AE3-A890-5F99CB887581}" type="pres">
      <dgm:prSet presAssocID="{ADEB261A-32A2-4447-8806-09D0E2AD6369}" presName="ConnectLine1" presStyleLbl="sibTrans1D1" presStyleIdx="4" presStyleCnt="5"/>
      <dgm:spPr>
        <a:noFill/>
        <a:ln w="12700" cap="rnd" cmpd="sng" algn="ctr">
          <a:solidFill>
            <a:schemeClr val="accent1">
              <a:shade val="90000"/>
              <a:hueOff val="446212"/>
              <a:satOff val="-8602"/>
              <a:lumOff val="28124"/>
              <a:alphaOff val="0"/>
            </a:schemeClr>
          </a:solidFill>
          <a:prstDash val="dash"/>
        </a:ln>
        <a:effectLst/>
      </dgm:spPr>
    </dgm:pt>
    <dgm:pt modelId="{DC621EAD-C1A0-4D9E-8A49-90D7F806816A}" type="pres">
      <dgm:prSet presAssocID="{ADEB261A-32A2-4447-8806-09D0E2AD6369}" presName="ConnectLineEnd1" presStyleLbl="lnNode1" presStyleIdx="4" presStyleCnt="5"/>
      <dgm:spPr/>
    </dgm:pt>
    <dgm:pt modelId="{66DAEB22-52D3-45B2-B397-047EEEA4FB02}" type="pres">
      <dgm:prSet presAssocID="{ADEB261A-32A2-4447-8806-09D0E2AD6369}"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A5E8D210-1655-465C-9A45-6E729A45A63A}" type="presOf" srcId="{9A396EF0-F2CA-4665-A1DE-9AAC828E2CC8}" destId="{8D537DE1-86DD-481B-91DB-58A6D254B8A5}"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72542C14-11DB-443F-BB54-B3A36CE4DB94}" type="presOf" srcId="{6C8937BE-93F8-4DED-8538-1C601DAEBA66}" destId="{B4723E2A-4FF1-452A-BD25-8EC364F15A6F}"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46A3FA36-9F2B-4176-BCAC-28D8F31379FA}" srcId="{ADEB261A-32A2-4447-8806-09D0E2AD6369}" destId="{E3D882E9-660B-4314-A0C3-62533B73F996}" srcOrd="0" destOrd="0" parTransId="{863203F6-D5AD-4071-9DE5-1A76E89BBDB4}" sibTransId="{03F71624-DD2F-4ED8-9F6A-7765CF5AA02B}"/>
    <dgm:cxn modelId="{6EE1F43F-57EC-45C9-B0A8-BF0C4A9DEC53}" srcId="{6A70FD8F-0050-42E3-8B3A-6ED7CFB9852E}" destId="{ADEB261A-32A2-4447-8806-09D0E2AD6369}" srcOrd="4" destOrd="0" parTransId="{4E641EF1-EA18-47EC-B29A-E13AFE454AD9}" sibTransId="{2F3E2006-0FB6-4609-8C39-CB5EF858108B}"/>
    <dgm:cxn modelId="{F9B2D375-40BE-4E5D-AA88-61805FBFF819}" type="presOf" srcId="{8DB5D7D5-6A1C-4ABC-8850-759A9D876047}" destId="{954381E7-0584-46DD-8108-E9BF4F2B5005}" srcOrd="0" destOrd="0" presId="urn:microsoft.com/office/officeart/2016/7/layout/RoundedRectangleTimeline"/>
    <dgm:cxn modelId="{027BB97D-8767-4E92-AB4E-7881F9AC5115}" srcId="{36D86153-3357-41FC-A91C-69B98FE525EB}" destId="{9A396EF0-F2CA-4665-A1DE-9AAC828E2CC8}" srcOrd="0" destOrd="0" parTransId="{14EE1FB2-F7AC-45FB-9DC7-6827CCB74998}" sibTransId="{911C9A00-1B8E-4985-8F29-721164FF5B67}"/>
    <dgm:cxn modelId="{8EBF857E-7408-4941-91E4-293B0F59EEF7}" srcId="{6A70FD8F-0050-42E3-8B3A-6ED7CFB9852E}" destId="{C5146535-FD3D-4589-98A3-623B8DA4B8DB}" srcOrd="1" destOrd="0" parTransId="{20848F78-EC70-4162-96CE-CC68006930F0}" sibTransId="{7A3CCAF8-AC3A-401E-AEDD-44BBC1AA9C31}"/>
    <dgm:cxn modelId="{09902D8B-4CDF-4968-9205-CB10913D1CDD}" srcId="{6A70FD8F-0050-42E3-8B3A-6ED7CFB9852E}" destId="{36D86153-3357-41FC-A91C-69B98FE525EB}" srcOrd="3" destOrd="0" parTransId="{97E30D56-3E57-411F-A2CB-DB627E8AE567}" sibTransId="{B7BA4888-662D-4A8F-AC86-9E71C9E681D6}"/>
    <dgm:cxn modelId="{23ECAC8B-17A4-4883-AA0E-06D66B7E788A}" srcId="{6A70FD8F-0050-42E3-8B3A-6ED7CFB9852E}" destId="{09C152DA-7620-4852-8162-A77EC3609F3F}" srcOrd="2" destOrd="0" parTransId="{9F6D14C0-6C82-4CBD-8D6D-B0E117B6F2ED}" sibTransId="{0AE8D36D-0F0F-4206-AE39-0A2D73987B68}"/>
    <dgm:cxn modelId="{3E1C0B96-5E2B-40E7-BB05-EC578925E659}" type="presOf" srcId="{E3D882E9-660B-4314-A0C3-62533B73F996}" destId="{DA897F78-65F7-4436-A652-C5DAFDD087B7}"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674A2FCE-6A7C-462E-9CDE-FC2CE2C61159}" type="presOf" srcId="{36D86153-3357-41FC-A91C-69B98FE525EB}" destId="{7252380E-8669-46FB-B356-53AB5D8DCDA9}" srcOrd="0" destOrd="0" presId="urn:microsoft.com/office/officeart/2016/7/layout/RoundedRectangleTimeline"/>
    <dgm:cxn modelId="{129DC6D3-8D52-4130-910C-E0AB03A76937}" type="presOf" srcId="{ADEB261A-32A2-4447-8806-09D0E2AD6369}" destId="{14ECF1CA-3CD6-435B-9B63-12289048A9D2}"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6D5550D5-5B69-40E4-A5BA-CD4B4B02FE5A}" type="presParOf" srcId="{AB52B3CC-6563-466D-BFC3-9B6B5AFA0881}" destId="{8309F9B0-2FBF-4571-BDEA-72B213A54CD4}" srcOrd="5" destOrd="0" presId="urn:microsoft.com/office/officeart/2016/7/layout/RoundedRectangleTimeline"/>
    <dgm:cxn modelId="{3BE39B51-F871-4E5A-9D83-3E620479F8AF}" type="presParOf" srcId="{AB52B3CC-6563-466D-BFC3-9B6B5AFA0881}" destId="{4243E3BF-975A-4051-8EF6-CC1EC52C638C}" srcOrd="6" destOrd="0" presId="urn:microsoft.com/office/officeart/2016/7/layout/RoundedRectangleTimeline"/>
    <dgm:cxn modelId="{605A0527-FF3D-4E97-A3E7-E4E334356BB3}" type="presParOf" srcId="{4243E3BF-975A-4051-8EF6-CC1EC52C638C}" destId="{7252380E-8669-46FB-B356-53AB5D8DCDA9}" srcOrd="0" destOrd="0" presId="urn:microsoft.com/office/officeart/2016/7/layout/RoundedRectangleTimeline"/>
    <dgm:cxn modelId="{3D5D5EC7-B3C2-4364-B1C9-08ADE1B16FDC}" type="presParOf" srcId="{4243E3BF-975A-4051-8EF6-CC1EC52C638C}" destId="{8D537DE1-86DD-481B-91DB-58A6D254B8A5}" srcOrd="1" destOrd="0" presId="urn:microsoft.com/office/officeart/2016/7/layout/RoundedRectangleTimeline"/>
    <dgm:cxn modelId="{506B9451-D082-4B86-82DC-A3A9564B89C7}" type="presParOf" srcId="{4243E3BF-975A-4051-8EF6-CC1EC52C638C}" destId="{42079C25-8952-4070-ABF2-BED804189FA2}" srcOrd="2" destOrd="0" presId="urn:microsoft.com/office/officeart/2016/7/layout/RoundedRectangleTimeline"/>
    <dgm:cxn modelId="{D73D3167-CF3A-4FCC-9BFA-1D14628AB7DD}" type="presParOf" srcId="{4243E3BF-975A-4051-8EF6-CC1EC52C638C}" destId="{0E35388D-4559-45C0-9686-A8F3C4193743}" srcOrd="3" destOrd="0" presId="urn:microsoft.com/office/officeart/2016/7/layout/RoundedRectangleTimeline"/>
    <dgm:cxn modelId="{CEB3FF9A-500C-408D-BE21-462AF65CE806}" type="presParOf" srcId="{4243E3BF-975A-4051-8EF6-CC1EC52C638C}" destId="{0CD83147-8F92-421C-8ADB-8439F9CE1262}" srcOrd="4" destOrd="0" presId="urn:microsoft.com/office/officeart/2016/7/layout/RoundedRectangleTimeline"/>
    <dgm:cxn modelId="{D438B57E-1724-4444-9798-3FB19C1897C8}" type="presParOf" srcId="{AB52B3CC-6563-466D-BFC3-9B6B5AFA0881}" destId="{1B0C1EDF-C998-4418-A45E-CD3B66FD2F1E}" srcOrd="7" destOrd="0" presId="urn:microsoft.com/office/officeart/2016/7/layout/RoundedRectangleTimeline"/>
    <dgm:cxn modelId="{D232429E-85DA-4D0E-913E-E8DF834E360C}" type="presParOf" srcId="{AB52B3CC-6563-466D-BFC3-9B6B5AFA0881}" destId="{81C809EA-6F06-4945-9D24-1D12ABB277EB}" srcOrd="8" destOrd="0" presId="urn:microsoft.com/office/officeart/2016/7/layout/RoundedRectangleTimeline"/>
    <dgm:cxn modelId="{F513F23F-9324-4FBF-8DE3-5A15B7404E38}" type="presParOf" srcId="{81C809EA-6F06-4945-9D24-1D12ABB277EB}" destId="{14ECF1CA-3CD6-435B-9B63-12289048A9D2}" srcOrd="0" destOrd="0" presId="urn:microsoft.com/office/officeart/2016/7/layout/RoundedRectangleTimeline"/>
    <dgm:cxn modelId="{FDD58E9A-9B1B-4361-AA84-EFB4761C0162}" type="presParOf" srcId="{81C809EA-6F06-4945-9D24-1D12ABB277EB}" destId="{DA897F78-65F7-4436-A652-C5DAFDD087B7}" srcOrd="1" destOrd="0" presId="urn:microsoft.com/office/officeart/2016/7/layout/RoundedRectangleTimeline"/>
    <dgm:cxn modelId="{800F1EDC-0B4B-4709-9892-237353700219}" type="presParOf" srcId="{81C809EA-6F06-4945-9D24-1D12ABB277EB}" destId="{A101C567-BD31-4AE3-A890-5F99CB887581}" srcOrd="2" destOrd="0" presId="urn:microsoft.com/office/officeart/2016/7/layout/RoundedRectangleTimeline"/>
    <dgm:cxn modelId="{91ED6FE4-6137-43EC-8E2D-76F70B72193C}" type="presParOf" srcId="{81C809EA-6F06-4945-9D24-1D12ABB277EB}" destId="{DC621EAD-C1A0-4D9E-8A49-90D7F806816A}" srcOrd="3" destOrd="0" presId="urn:microsoft.com/office/officeart/2016/7/layout/RoundedRectangleTimeline"/>
    <dgm:cxn modelId="{5A72AFEE-A085-40E6-8B59-B41A2E88F48D}" type="presParOf" srcId="{81C809EA-6F06-4945-9D24-1D12ABB277EB}" destId="{66DAEB22-52D3-45B2-B397-047EEEA4FB02}"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442643" y="844232"/>
          <a:ext cx="363378" cy="194532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1991</a:t>
          </a:r>
        </a:p>
      </dsp:txBody>
      <dsp:txXfrm rot="5400000">
        <a:off x="669411" y="1652943"/>
        <a:ext cx="1927582" cy="327900"/>
      </dsp:txXfrm>
    </dsp:sp>
    <dsp:sp modelId="{5A1B764B-0DC5-47CD-BDEA-9E67799496EC}">
      <dsp:nvSpPr>
        <dsp:cNvPr id="0" name=""/>
        <dsp:cNvSpPr/>
      </dsp:nvSpPr>
      <dsp:spPr>
        <a:xfrm>
          <a:off x="3231"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owstanie wersji 0.9.0 języka Python</a:t>
          </a:r>
        </a:p>
      </dsp:txBody>
      <dsp:txXfrm>
        <a:off x="3231" y="0"/>
        <a:ext cx="3242202" cy="1271825"/>
      </dsp:txXfrm>
    </dsp:sp>
    <dsp:sp modelId="{122B38A3-0442-4747-820C-1F37877E2B0E}">
      <dsp:nvSpPr>
        <dsp:cNvPr id="0" name=""/>
        <dsp:cNvSpPr/>
      </dsp:nvSpPr>
      <dsp:spPr>
        <a:xfrm>
          <a:off x="1624332"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587994"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2596993" y="1635204"/>
          <a:ext cx="1945321" cy="363378"/>
        </a:xfrm>
        <a:prstGeom prst="rect">
          <a:avLst/>
        </a:prstGeom>
        <a:solidFill>
          <a:schemeClr val="accent1">
            <a:shade val="80000"/>
            <a:hueOff val="111548"/>
            <a:satOff val="-2264"/>
            <a:lumOff val="7669"/>
            <a:alphaOff val="0"/>
          </a:schemeClr>
        </a:solidFill>
        <a:ln w="22225" cap="rnd" cmpd="sng" algn="ctr">
          <a:solidFill>
            <a:schemeClr val="accent1">
              <a:shade val="80000"/>
              <a:hueOff val="111548"/>
              <a:satOff val="-2264"/>
              <a:lumOff val="76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1994</a:t>
          </a:r>
        </a:p>
      </dsp:txBody>
      <dsp:txXfrm>
        <a:off x="2596993" y="1635204"/>
        <a:ext cx="1945321" cy="363378"/>
      </dsp:txXfrm>
    </dsp:sp>
    <dsp:sp modelId="{DF65791B-462E-4589-B98D-F60587330CA8}">
      <dsp:nvSpPr>
        <dsp:cNvPr id="0" name=""/>
        <dsp:cNvSpPr/>
      </dsp:nvSpPr>
      <dsp:spPr>
        <a:xfrm>
          <a:off x="1948552"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owstanie wersji 1,0 Pythona</a:t>
          </a:r>
        </a:p>
      </dsp:txBody>
      <dsp:txXfrm>
        <a:off x="1948552" y="2361961"/>
        <a:ext cx="3242202" cy="1271825"/>
      </dsp:txXfrm>
    </dsp:sp>
    <dsp:sp modelId="{DBA410EB-5F61-4F46-92D9-C5B0AA59EE15}">
      <dsp:nvSpPr>
        <dsp:cNvPr id="0" name=""/>
        <dsp:cNvSpPr/>
      </dsp:nvSpPr>
      <dsp:spPr>
        <a:xfrm>
          <a:off x="3569653"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3533315" y="2289285"/>
          <a:ext cx="72675" cy="72675"/>
        </a:xfrm>
        <a:prstGeom prst="ellipse">
          <a:avLst/>
        </a:prstGeom>
        <a:solidFill>
          <a:schemeClr val="accent1">
            <a:shade val="80000"/>
            <a:hueOff val="111548"/>
            <a:satOff val="-2264"/>
            <a:lumOff val="76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4542314" y="1635204"/>
          <a:ext cx="1945321"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2000</a:t>
          </a:r>
        </a:p>
      </dsp:txBody>
      <dsp:txXfrm>
        <a:off x="4542314" y="1635204"/>
        <a:ext cx="1945321" cy="363378"/>
      </dsp:txXfrm>
    </dsp:sp>
    <dsp:sp modelId="{B4723E2A-4FF1-452A-BD25-8EC364F15A6F}">
      <dsp:nvSpPr>
        <dsp:cNvPr id="0" name=""/>
        <dsp:cNvSpPr/>
      </dsp:nvSpPr>
      <dsp:spPr>
        <a:xfrm>
          <a:off x="3893873"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owstajnie wersji 2.0 języka</a:t>
          </a:r>
        </a:p>
      </dsp:txBody>
      <dsp:txXfrm>
        <a:off x="3893873" y="0"/>
        <a:ext cx="3242202" cy="1271825"/>
      </dsp:txXfrm>
    </dsp:sp>
    <dsp:sp modelId="{440E9361-37D2-4157-AF38-7B49AD23708B}">
      <dsp:nvSpPr>
        <dsp:cNvPr id="0" name=""/>
        <dsp:cNvSpPr/>
      </dsp:nvSpPr>
      <dsp:spPr>
        <a:xfrm>
          <a:off x="5514974"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5478637" y="127182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2380E-8669-46FB-B356-53AB5D8DCDA9}">
      <dsp:nvSpPr>
        <dsp:cNvPr id="0" name=""/>
        <dsp:cNvSpPr/>
      </dsp:nvSpPr>
      <dsp:spPr>
        <a:xfrm>
          <a:off x="6487635" y="1635204"/>
          <a:ext cx="1945321" cy="363378"/>
        </a:xfrm>
        <a:prstGeom prst="rect">
          <a:avLst/>
        </a:prstGeom>
        <a:solidFill>
          <a:schemeClr val="accent1">
            <a:shade val="80000"/>
            <a:hueOff val="334644"/>
            <a:satOff val="-6793"/>
            <a:lumOff val="23008"/>
            <a:alphaOff val="0"/>
          </a:schemeClr>
        </a:solidFill>
        <a:ln w="22225" cap="rnd" cmpd="sng" algn="ctr">
          <a:solidFill>
            <a:schemeClr val="accent1">
              <a:shade val="80000"/>
              <a:hueOff val="334644"/>
              <a:satOff val="-6793"/>
              <a:lumOff val="230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2008</a:t>
          </a:r>
        </a:p>
      </dsp:txBody>
      <dsp:txXfrm>
        <a:off x="6487635" y="1635204"/>
        <a:ext cx="1945321" cy="363378"/>
      </dsp:txXfrm>
    </dsp:sp>
    <dsp:sp modelId="{8D537DE1-86DD-481B-91DB-58A6D254B8A5}">
      <dsp:nvSpPr>
        <dsp:cNvPr id="0" name=""/>
        <dsp:cNvSpPr/>
      </dsp:nvSpPr>
      <dsp:spPr>
        <a:xfrm>
          <a:off x="5839195"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pl-PL" sz="1100" kern="1200" dirty="0"/>
            <a:t>Powstanie wersji 3.0</a:t>
          </a:r>
          <a:endParaRPr lang="pl" sz="1100" kern="1200" dirty="0"/>
        </a:p>
      </dsp:txBody>
      <dsp:txXfrm>
        <a:off x="5839195" y="2361961"/>
        <a:ext cx="3242202" cy="1271825"/>
      </dsp:txXfrm>
    </dsp:sp>
    <dsp:sp modelId="{42079C25-8952-4070-ABF2-BED804189FA2}">
      <dsp:nvSpPr>
        <dsp:cNvPr id="0" name=""/>
        <dsp:cNvSpPr/>
      </dsp:nvSpPr>
      <dsp:spPr>
        <a:xfrm>
          <a:off x="7460296" y="1998582"/>
          <a:ext cx="0" cy="290702"/>
        </a:xfrm>
        <a:prstGeom prst="line">
          <a:avLst/>
        </a:prstGeom>
        <a:noFill/>
        <a:ln w="12700" cap="rnd" cmpd="sng" algn="ctr">
          <a:solidFill>
            <a:schemeClr val="accent1">
              <a:shade val="90000"/>
              <a:hueOff val="334659"/>
              <a:satOff val="-6451"/>
              <a:lumOff val="21093"/>
              <a:alphaOff val="0"/>
            </a:schemeClr>
          </a:solidFill>
          <a:prstDash val="dash"/>
        </a:ln>
        <a:effectLst/>
      </dsp:spPr>
      <dsp:style>
        <a:lnRef idx="1">
          <a:scrgbClr r="0" g="0" b="0"/>
        </a:lnRef>
        <a:fillRef idx="0">
          <a:scrgbClr r="0" g="0" b="0"/>
        </a:fillRef>
        <a:effectRef idx="0">
          <a:scrgbClr r="0" g="0" b="0"/>
        </a:effectRef>
        <a:fontRef idx="minor"/>
      </dsp:style>
    </dsp:sp>
    <dsp:sp modelId="{0E35388D-4559-45C0-9686-A8F3C4193743}">
      <dsp:nvSpPr>
        <dsp:cNvPr id="0" name=""/>
        <dsp:cNvSpPr/>
      </dsp:nvSpPr>
      <dsp:spPr>
        <a:xfrm>
          <a:off x="7423958" y="2289285"/>
          <a:ext cx="72675" cy="72675"/>
        </a:xfrm>
        <a:prstGeom prst="ellipse">
          <a:avLst/>
        </a:prstGeom>
        <a:solidFill>
          <a:schemeClr val="accent1">
            <a:shade val="80000"/>
            <a:hueOff val="334644"/>
            <a:satOff val="-6793"/>
            <a:lumOff val="2300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CF1CA-3CD6-435B-9B63-12289048A9D2}">
      <dsp:nvSpPr>
        <dsp:cNvPr id="0" name=""/>
        <dsp:cNvSpPr/>
      </dsp:nvSpPr>
      <dsp:spPr>
        <a:xfrm rot="5400000">
          <a:off x="9223928" y="844232"/>
          <a:ext cx="363378" cy="194532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2019</a:t>
          </a:r>
        </a:p>
      </dsp:txBody>
      <dsp:txXfrm rot="-5400000">
        <a:off x="8432957" y="1652943"/>
        <a:ext cx="1927582" cy="327900"/>
      </dsp:txXfrm>
    </dsp:sp>
    <dsp:sp modelId="{DA897F78-65F7-4436-A652-C5DAFDD087B7}">
      <dsp:nvSpPr>
        <dsp:cNvPr id="0" name=""/>
        <dsp:cNvSpPr/>
      </dsp:nvSpPr>
      <dsp:spPr>
        <a:xfrm>
          <a:off x="7784516"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V</a:t>
          </a:r>
          <a:r>
            <a:rPr lang="pl" sz="1100" kern="1200" dirty="0"/>
            <a:t>an Rossum rezygnuje z tytułu </a:t>
          </a:r>
          <a:r>
            <a:rPr lang="en-US" sz="1100" kern="1200" dirty="0"/>
            <a:t>BDFL (Benevolent Director for Life)</a:t>
          </a:r>
          <a:r>
            <a:rPr lang="pl-PL" sz="1100" kern="1200" dirty="0"/>
            <a:t>, powstaje 5 osobowa grupa zarządzająca językiem</a:t>
          </a:r>
          <a:endParaRPr lang="pl" sz="1100" kern="1200" dirty="0"/>
        </a:p>
      </dsp:txBody>
      <dsp:txXfrm>
        <a:off x="7784516" y="0"/>
        <a:ext cx="3242202" cy="1271825"/>
      </dsp:txXfrm>
    </dsp:sp>
    <dsp:sp modelId="{A101C567-BD31-4AE3-A890-5F99CB887581}">
      <dsp:nvSpPr>
        <dsp:cNvPr id="0" name=""/>
        <dsp:cNvSpPr/>
      </dsp:nvSpPr>
      <dsp:spPr>
        <a:xfrm>
          <a:off x="9405617" y="1344501"/>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C621EAD-C1A0-4D9E-8A49-90D7F806816A}">
      <dsp:nvSpPr>
        <dsp:cNvPr id="0" name=""/>
        <dsp:cNvSpPr/>
      </dsp:nvSpPr>
      <dsp:spPr>
        <a:xfrm>
          <a:off x="9369279"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a — symbol zastępcz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1B49EE-D55C-4AD5-AE6A-B09AB57F7266}" type="datetime1">
              <a:rPr lang="pl-PL" smtClean="0"/>
              <a:t>09.04.2021</a:t>
            </a:fld>
            <a:endParaRPr lang="en-US" dirty="0"/>
          </a:p>
        </p:txBody>
      </p:sp>
      <p:sp>
        <p:nvSpPr>
          <p:cNvPr id="4" name="Stopka — symbol zastępczy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Numer slajdu — symbol zastępczy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3051B73-E311-44BF-8D6D-9137AB9F3DE8}" type="datetime1">
              <a:rPr lang="pl-PL" smtClean="0"/>
              <a:t>09.04.2021</a:t>
            </a:fld>
            <a:endParaRPr lang="en-US"/>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
              <a:t>Kliknij, aby edytować style wzorca tekstu</a:t>
            </a:r>
            <a:endParaRPr lang="en-US"/>
          </a:p>
          <a:p>
            <a:pPr lvl="1" rtl="0"/>
            <a:r>
              <a:rPr lang="pl"/>
              <a:t>Drugi poziom</a:t>
            </a:r>
          </a:p>
          <a:p>
            <a:pPr lvl="2" rtl="0"/>
            <a:r>
              <a:rPr lang="pl"/>
              <a:t>Trzeci poziom</a:t>
            </a:r>
          </a:p>
          <a:p>
            <a:pPr lvl="3" rtl="0"/>
            <a:r>
              <a:rPr lang="pl"/>
              <a:t>Czwarty poziom</a:t>
            </a:r>
          </a:p>
          <a:p>
            <a:pPr lvl="4" rtl="0"/>
            <a:r>
              <a:rPr lang="pl"/>
              <a:t>Piąty poziom</a:t>
            </a:r>
            <a:endParaRPr lang="en-US"/>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7" name="Prostokąt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l-PL"/>
              <a:t>Kliknij, aby edytować styl</a:t>
            </a:r>
            <a:endParaRPr lang="en-US" dirty="0"/>
          </a:p>
        </p:txBody>
      </p:sp>
      <p:sp>
        <p:nvSpPr>
          <p:cNvPr id="3" name="Podtytuł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l-PL"/>
              <a:t>Kliknij, aby edytować styl wzorca podtytułu</a:t>
            </a:r>
            <a:endParaRPr lang="en-US" dirty="0"/>
          </a:p>
        </p:txBody>
      </p:sp>
      <p:sp>
        <p:nvSpPr>
          <p:cNvPr id="8" name="Data — symbol zastępczy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6A255EE4-F95C-49B3-ACD4-7CA3D00C795E}" type="datetime1">
              <a:rPr lang="pl-PL" smtClean="0"/>
              <a:t>09.04.2021</a:t>
            </a:fld>
            <a:endParaRPr lang="en-US" dirty="0"/>
          </a:p>
        </p:txBody>
      </p:sp>
      <p:sp>
        <p:nvSpPr>
          <p:cNvPr id="9" name="Stopka — symbol zastępczy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Numer slajdu — symbol zastępczy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9" name="Tytuł 1"/>
          <p:cNvSpPr>
            <a:spLocks noGrp="1"/>
          </p:cNvSpPr>
          <p:nvPr>
            <p:ph type="title"/>
          </p:nvPr>
        </p:nvSpPr>
        <p:spPr>
          <a:xfrm>
            <a:off x="581192" y="702156"/>
            <a:ext cx="11029616" cy="1013800"/>
          </a:xfrm>
        </p:spPr>
        <p:txBody>
          <a:bodyPr rtlCol="0"/>
          <a:lstStyle/>
          <a:p>
            <a:pPr rtl="0"/>
            <a:r>
              <a:rPr lang="pl-PL"/>
              <a:t>Kliknij, aby edytować styl</a:t>
            </a:r>
            <a:endParaRPr lang="en-US" dirty="0"/>
          </a:p>
        </p:txBody>
      </p:sp>
      <p:sp>
        <p:nvSpPr>
          <p:cNvPr id="3" name="Tekst pionowy — symbol zastępczy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73F1D04E-0CE8-4348-8D3C-4F97263154FA}" type="datetime1">
              <a:rPr lang="pl-PL" smtClean="0"/>
              <a:t>09.04.2021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Prostokąt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ytuł pionowy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l-PL"/>
              <a:t>Kliknij, aby edytować styl</a:t>
            </a:r>
            <a:endParaRPr lang="en-US" dirty="0"/>
          </a:p>
        </p:txBody>
      </p:sp>
      <p:sp>
        <p:nvSpPr>
          <p:cNvPr id="3" name="Tekst pionowy — symbol zastępczy 2"/>
          <p:cNvSpPr>
            <a:spLocks noGrp="1"/>
          </p:cNvSpPr>
          <p:nvPr>
            <p:ph type="body" orient="vert" idx="1"/>
          </p:nvPr>
        </p:nvSpPr>
        <p:spPr>
          <a:xfrm>
            <a:off x="774923" y="863600"/>
            <a:ext cx="7161625" cy="4807326"/>
          </a:xfrm>
        </p:spPr>
        <p:txBody>
          <a:bodyPr vert="eaVert" rtlCol="0" anchor="t"/>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8" name="Prostokąt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Prostokąt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Prostokąt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a — symbol zastępczy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199848F2-EC7B-4A2E-A4EA-D56A99AC03B6}" type="datetime1">
              <a:rPr lang="pl-PL" smtClean="0"/>
              <a:t>09.04.2021</a:t>
            </a:fld>
            <a:endParaRPr lang="en-US" dirty="0"/>
          </a:p>
        </p:txBody>
      </p:sp>
      <p:sp>
        <p:nvSpPr>
          <p:cNvPr id="12" name="Stopka — symbol zastępczy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Numer slajdu — symbol zastępczy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98381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581192" y="702156"/>
            <a:ext cx="11029616" cy="1188720"/>
          </a:xfrm>
        </p:spPr>
        <p:txBody>
          <a:bodyPr rtlCol="0"/>
          <a:lstStyle/>
          <a:p>
            <a:pPr rtl="0"/>
            <a:r>
              <a:rPr lang="pl-PL"/>
              <a:t>Kliknij, aby edytować styl</a:t>
            </a:r>
            <a:endParaRPr lang="en-US" dirty="0"/>
          </a:p>
        </p:txBody>
      </p:sp>
      <p:sp>
        <p:nvSpPr>
          <p:cNvPr id="3" name="Zawartość — symbol zastępczy 2"/>
          <p:cNvSpPr>
            <a:spLocks noGrp="1"/>
          </p:cNvSpPr>
          <p:nvPr>
            <p:ph idx="1"/>
          </p:nvPr>
        </p:nvSpPr>
        <p:spPr>
          <a:xfrm>
            <a:off x="581192" y="2340864"/>
            <a:ext cx="11029615" cy="3634486"/>
          </a:xfrm>
        </p:spPr>
        <p:txBody>
          <a:bodyPr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8" name="Data — symbol zastępczy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4002B9CC-9A39-4A3E-A11C-2AA5A4A43696}" type="datetime1">
              <a:rPr lang="pl-PL" smtClean="0"/>
              <a:t>09.04.2021</a:t>
            </a:fld>
            <a:endParaRPr lang="en-US" dirty="0"/>
          </a:p>
        </p:txBody>
      </p:sp>
      <p:sp>
        <p:nvSpPr>
          <p:cNvPr id="9" name="Stopka — symbol zastępczy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Numer slajdu — symbol zastępczy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8" name="Prostokąt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l-PL"/>
              <a:t>Kliknij, aby edytować styl</a:t>
            </a:r>
            <a:endParaRPr lang="en-US" dirty="0"/>
          </a:p>
        </p:txBody>
      </p:sp>
      <p:sp>
        <p:nvSpPr>
          <p:cNvPr id="3" name="Tekst — symbol zastępczy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l-PL"/>
              <a:t>Kliknij, aby edytować style wzorca tekstu</a:t>
            </a:r>
          </a:p>
        </p:txBody>
      </p:sp>
      <p:sp>
        <p:nvSpPr>
          <p:cNvPr id="7" name="Data — symbol zastępczy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143DF7B8-0E4E-4FC5-86DA-BF07D7501F68}" type="datetime1">
              <a:rPr lang="pl-PL" smtClean="0"/>
              <a:t>09.04.2021</a:t>
            </a:fld>
            <a:endParaRPr lang="en-US" dirty="0"/>
          </a:p>
        </p:txBody>
      </p:sp>
      <p:sp>
        <p:nvSpPr>
          <p:cNvPr id="9" name="Stopka — symbol zastępczy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Numer slajdu — symbol zastępczy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581193" y="729658"/>
            <a:ext cx="11029616" cy="988332"/>
          </a:xfrm>
        </p:spPr>
        <p:txBody>
          <a:bodyPr rtlCol="0"/>
          <a:lstStyle/>
          <a:p>
            <a:pPr rtl="0"/>
            <a:r>
              <a:rPr lang="pl-PL"/>
              <a:t>Kliknij, aby edytować styl</a:t>
            </a:r>
            <a:endParaRPr lang="en-US" dirty="0"/>
          </a:p>
        </p:txBody>
      </p:sp>
      <p:sp>
        <p:nvSpPr>
          <p:cNvPr id="3" name="Zawartość — symbol zastępczy 2"/>
          <p:cNvSpPr>
            <a:spLocks noGrp="1"/>
          </p:cNvSpPr>
          <p:nvPr>
            <p:ph sz="half" idx="1"/>
          </p:nvPr>
        </p:nvSpPr>
        <p:spPr>
          <a:xfrm>
            <a:off x="581193" y="2228003"/>
            <a:ext cx="5194767" cy="3633047"/>
          </a:xfrm>
        </p:spPr>
        <p:txBody>
          <a:bodyPr rtlCol="0">
            <a:norm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Zawartość — symbol zastępczy 3"/>
          <p:cNvSpPr>
            <a:spLocks noGrp="1"/>
          </p:cNvSpPr>
          <p:nvPr>
            <p:ph sz="half" idx="2"/>
          </p:nvPr>
        </p:nvSpPr>
        <p:spPr>
          <a:xfrm>
            <a:off x="6416039" y="2228003"/>
            <a:ext cx="5194769" cy="3633047"/>
          </a:xfrm>
        </p:spPr>
        <p:txBody>
          <a:bodyPr rtlCol="0">
            <a:norm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5" name="Data — symbol zastępczy 4"/>
          <p:cNvSpPr>
            <a:spLocks noGrp="1"/>
          </p:cNvSpPr>
          <p:nvPr>
            <p:ph type="dt" sz="half" idx="10"/>
          </p:nvPr>
        </p:nvSpPr>
        <p:spPr/>
        <p:txBody>
          <a:bodyPr rtlCol="0"/>
          <a:lstStyle/>
          <a:p>
            <a:pPr rtl="0"/>
            <a:fld id="{20115373-D71C-43CC-A9B0-C5F5B0EAD476}" type="datetime1">
              <a:rPr lang="pl-PL" smtClean="0"/>
              <a:t>09.04.2021</a:t>
            </a:fld>
            <a:endParaRPr lang="en-US" dirty="0"/>
          </a:p>
        </p:txBody>
      </p:sp>
      <p:sp>
        <p:nvSpPr>
          <p:cNvPr id="6" name="Stopka — symbol zastępczy 5"/>
          <p:cNvSpPr>
            <a:spLocks noGrp="1"/>
          </p:cNvSpPr>
          <p:nvPr>
            <p:ph type="ftr" sz="quarter" idx="11"/>
          </p:nvPr>
        </p:nvSpPr>
        <p:spPr/>
        <p:txBody>
          <a:bodyPr rtlCol="0"/>
          <a:lstStyle/>
          <a:p>
            <a:pPr rtl="0"/>
            <a:endParaRPr lang="en-US" dirty="0"/>
          </a:p>
        </p:txBody>
      </p:sp>
      <p:sp>
        <p:nvSpPr>
          <p:cNvPr id="7" name="Numer slajdu — symbol zastępczy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orównanie">
    <p:spTree>
      <p:nvGrpSpPr>
        <p:cNvPr id="1" name=""/>
        <p:cNvGrpSpPr/>
        <p:nvPr/>
      </p:nvGrpSpPr>
      <p:grpSpPr>
        <a:xfrm>
          <a:off x="0" y="0"/>
          <a:ext cx="0" cy="0"/>
          <a:chOff x="0" y="0"/>
          <a:chExt cx="0" cy="0"/>
        </a:xfrm>
      </p:grpSpPr>
      <p:sp>
        <p:nvSpPr>
          <p:cNvPr id="12" name="Tytuł 1"/>
          <p:cNvSpPr>
            <a:spLocks noGrp="1"/>
          </p:cNvSpPr>
          <p:nvPr>
            <p:ph type="title"/>
          </p:nvPr>
        </p:nvSpPr>
        <p:spPr>
          <a:xfrm>
            <a:off x="581193" y="729658"/>
            <a:ext cx="11029616" cy="988332"/>
          </a:xfrm>
        </p:spPr>
        <p:txBody>
          <a:bodyPr rtlCol="0"/>
          <a:lstStyle/>
          <a:p>
            <a:pPr rtl="0"/>
            <a:r>
              <a:rPr lang="pl-PL"/>
              <a:t>Kliknij, aby edytować styl</a:t>
            </a:r>
            <a:endParaRPr lang="en-US" dirty="0"/>
          </a:p>
        </p:txBody>
      </p:sp>
      <p:sp>
        <p:nvSpPr>
          <p:cNvPr id="3" name="Tekst — symbol zastępczy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4" name="Zawartość — symbol zastępczy 3"/>
          <p:cNvSpPr>
            <a:spLocks noGrp="1"/>
          </p:cNvSpPr>
          <p:nvPr>
            <p:ph sz="half" idx="2"/>
          </p:nvPr>
        </p:nvSpPr>
        <p:spPr>
          <a:xfrm>
            <a:off x="581194" y="2926052"/>
            <a:ext cx="5194766" cy="2934999"/>
          </a:xfrm>
        </p:spPr>
        <p:txBody>
          <a:bodyPr rtlCol="0" anchor="t">
            <a:norm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5" name="Tekst — symbol zastępczy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l-PL"/>
              <a:t>Kliknij, aby edytować style wzorca tekstu</a:t>
            </a:r>
          </a:p>
        </p:txBody>
      </p:sp>
      <p:sp>
        <p:nvSpPr>
          <p:cNvPr id="6" name="Zawartość — symbol zastępczy 5"/>
          <p:cNvSpPr>
            <a:spLocks noGrp="1"/>
          </p:cNvSpPr>
          <p:nvPr>
            <p:ph sz="quarter" idx="4"/>
          </p:nvPr>
        </p:nvSpPr>
        <p:spPr>
          <a:xfrm>
            <a:off x="6416037" y="2926052"/>
            <a:ext cx="5194771" cy="2934999"/>
          </a:xfrm>
        </p:spPr>
        <p:txBody>
          <a:bodyPr rtlCol="0" anchor="t">
            <a:norm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7" name="Data — symbol zastępczy 6"/>
          <p:cNvSpPr>
            <a:spLocks noGrp="1"/>
          </p:cNvSpPr>
          <p:nvPr>
            <p:ph type="dt" sz="half" idx="10"/>
          </p:nvPr>
        </p:nvSpPr>
        <p:spPr/>
        <p:txBody>
          <a:bodyPr rtlCol="0"/>
          <a:lstStyle/>
          <a:p>
            <a:pPr rtl="0"/>
            <a:fld id="{C24BF620-47B2-4AAA-B965-6575C26AEC58}" type="datetime1">
              <a:rPr lang="pl-PL" smtClean="0"/>
              <a:t>09.04.2021</a:t>
            </a:fld>
            <a:endParaRPr lang="en-US" dirty="0"/>
          </a:p>
        </p:txBody>
      </p:sp>
      <p:sp>
        <p:nvSpPr>
          <p:cNvPr id="8" name="Stopka — symbol zastępczy 7"/>
          <p:cNvSpPr>
            <a:spLocks noGrp="1"/>
          </p:cNvSpPr>
          <p:nvPr>
            <p:ph type="ftr" sz="quarter" idx="11"/>
          </p:nvPr>
        </p:nvSpPr>
        <p:spPr/>
        <p:txBody>
          <a:bodyPr rtlCol="0"/>
          <a:lstStyle/>
          <a:p>
            <a:pPr rtl="0"/>
            <a:endParaRPr lang="en-US" dirty="0"/>
          </a:p>
        </p:txBody>
      </p:sp>
      <p:sp>
        <p:nvSpPr>
          <p:cNvPr id="9" name="Numer slajdu — symbol zastępczy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575894" y="729658"/>
            <a:ext cx="11029616" cy="988332"/>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09.04.2021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09.04.2021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9" name="Prostokąt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pl-PL"/>
              <a:t>Kliknij, aby edytować styl</a:t>
            </a:r>
            <a:endParaRPr lang="en-US" dirty="0"/>
          </a:p>
        </p:txBody>
      </p:sp>
      <p:sp>
        <p:nvSpPr>
          <p:cNvPr id="3" name="Zawartość — symbol zastępczy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Tekst — symbol zastępczy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
        <p:nvSpPr>
          <p:cNvPr id="8" name="Data — symbol zastępczy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5D2385E3-AC97-41FD-8DF3-B71EB60EA90E}" type="datetime1">
              <a:rPr lang="pl-PL" smtClean="0"/>
              <a:t>09.04.2021</a:t>
            </a:fld>
            <a:endParaRPr lang="en-US" dirty="0"/>
          </a:p>
        </p:txBody>
      </p:sp>
      <p:sp>
        <p:nvSpPr>
          <p:cNvPr id="10" name="Stopka — symbol zastępczy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Numer slajdu — symbol zastępczy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l-PL"/>
              <a:t>Kliknij, aby edytować styl</a:t>
            </a:r>
            <a:endParaRPr lang="en-US" dirty="0"/>
          </a:p>
        </p:txBody>
      </p:sp>
      <p:sp>
        <p:nvSpPr>
          <p:cNvPr id="3" name="Obraz — symbol zastępczy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l-PL"/>
              <a:t>Kliknij ikonę, aby dodać obraz</a:t>
            </a:r>
            <a:endParaRPr lang="en-US" dirty="0"/>
          </a:p>
        </p:txBody>
      </p:sp>
      <p:sp>
        <p:nvSpPr>
          <p:cNvPr id="4" name="Tekst — symbol zastępczy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
        <p:nvSpPr>
          <p:cNvPr id="5" name="Data — symbol zastępczy 4"/>
          <p:cNvSpPr>
            <a:spLocks noGrp="1"/>
          </p:cNvSpPr>
          <p:nvPr>
            <p:ph type="dt" sz="half" idx="10"/>
          </p:nvPr>
        </p:nvSpPr>
        <p:spPr/>
        <p:txBody>
          <a:bodyPr rtlCol="0"/>
          <a:lstStyle/>
          <a:p>
            <a:pPr rtl="0"/>
            <a:fld id="{8732DF53-D588-4215-BD5B-BCC4BBD41867}" type="datetime1">
              <a:rPr lang="pl-PL" smtClean="0"/>
              <a:t>09.04.2021</a:t>
            </a:fld>
            <a:endParaRPr lang="en-US" dirty="0"/>
          </a:p>
        </p:txBody>
      </p:sp>
      <p:sp>
        <p:nvSpPr>
          <p:cNvPr id="6" name="Stopka — symbol zastępczy 5"/>
          <p:cNvSpPr>
            <a:spLocks noGrp="1"/>
          </p:cNvSpPr>
          <p:nvPr>
            <p:ph type="ftr" sz="quarter" idx="11"/>
          </p:nvPr>
        </p:nvSpPr>
        <p:spPr/>
        <p:txBody>
          <a:bodyPr rtlCol="0"/>
          <a:lstStyle/>
          <a:p>
            <a:pPr algn="l" rtl="0"/>
            <a:endParaRPr lang="en-US" dirty="0"/>
          </a:p>
        </p:txBody>
      </p:sp>
      <p:sp>
        <p:nvSpPr>
          <p:cNvPr id="7" name="Numer slajdu — symbol zastępczy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ytuł — symbol zastępczy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l"/>
              <a:t>Kliknij, aby edytować styl wzorca tytułu</a:t>
            </a:r>
            <a:endParaRPr lang="en-US" dirty="0"/>
          </a:p>
        </p:txBody>
      </p:sp>
      <p:sp>
        <p:nvSpPr>
          <p:cNvPr id="3" name="Tekst — symbol zastępczy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l"/>
              <a:t>Kliknij, aby edytować style wzorca tekstu</a:t>
            </a:r>
          </a:p>
          <a:p>
            <a:pPr lvl="1" rtl="0"/>
            <a:r>
              <a:rPr lang="pl"/>
              <a:t>Drugi poziom</a:t>
            </a:r>
          </a:p>
          <a:p>
            <a:pPr lvl="2" rtl="0"/>
            <a:r>
              <a:rPr lang="pl"/>
              <a:t>Trzeci poziom</a:t>
            </a:r>
          </a:p>
          <a:p>
            <a:pPr lvl="3" rtl="0"/>
            <a:r>
              <a:rPr lang="pl"/>
              <a:t>Czwarty poziom</a:t>
            </a:r>
          </a:p>
          <a:p>
            <a:pPr lvl="4" rtl="0"/>
            <a:r>
              <a:rPr lang="pl"/>
              <a:t>Piąty poziom</a:t>
            </a:r>
            <a:endParaRPr lang="en-US" dirty="0"/>
          </a:p>
        </p:txBody>
      </p:sp>
      <p:sp>
        <p:nvSpPr>
          <p:cNvPr id="4" name="Data — symbol zastępczy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161BBFD0-E849-4FC2-BFF9-605B90695325}" type="datetime1">
              <a:rPr lang="pl-PL" smtClean="0"/>
              <a:t>09.04.2021</a:t>
            </a:fld>
            <a:endParaRPr lang="en-US" dirty="0"/>
          </a:p>
        </p:txBody>
      </p:sp>
      <p:sp>
        <p:nvSpPr>
          <p:cNvPr id="5" name="Stopka — symbol zastępczy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Numer slajdu — symbol zastępczy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a:t>
            </a:fld>
            <a:endParaRPr lang="en-US" dirty="0"/>
          </a:p>
        </p:txBody>
      </p:sp>
      <p:sp>
        <p:nvSpPr>
          <p:cNvPr id="9" name="Prostokąt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Prostokąt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Prostokąt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2" name="Obraz 11" descr="FE_POWER_poziom_pl-1_rgb">
            <a:extLst>
              <a:ext uri="{FF2B5EF4-FFF2-40B4-BE49-F238E27FC236}">
                <a16:creationId xmlns:a16="http://schemas.microsoft.com/office/drawing/2014/main" id="{297F5173-0E6E-44BA-BFA4-EF21A3440C5C}"/>
              </a:ext>
            </a:extLst>
          </p:cNvPr>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377391" y="6052439"/>
            <a:ext cx="5753100" cy="742950"/>
          </a:xfrm>
          <a:prstGeom prst="rect">
            <a:avLst/>
          </a:prstGeom>
          <a:noFill/>
          <a:ln>
            <a:noFill/>
          </a:ln>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sco.wikipedia.org/wiki/Facebook" TargetMode="External"/><Relationship Id="rId18" Type="http://schemas.openxmlformats.org/officeDocument/2006/relationships/image" Target="../media/image13.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10.png"/><Relationship Id="rId17" Type="http://schemas.openxmlformats.org/officeDocument/2006/relationships/hyperlink" Target="https://en.wikipedia.org/wiki/Google_logo" TargetMode="External"/><Relationship Id="rId2" Type="http://schemas.openxmlformats.org/officeDocument/2006/relationships/image" Target="../media/image4.pn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9.jpg"/><Relationship Id="rId19" Type="http://schemas.openxmlformats.org/officeDocument/2006/relationships/hyperlink" Target="http://whatchareading.com/havent-forgotten-k-jessica-jones/" TargetMode="External"/><Relationship Id="rId4" Type="http://schemas.openxmlformats.org/officeDocument/2006/relationships/image" Target="../media/image6.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Prostokąt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ytuł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r>
              <a:rPr lang="pl-PL" dirty="0"/>
              <a:t>Programowanie w języku </a:t>
            </a:r>
            <a:r>
              <a:rPr lang="pl-PL" dirty="0" err="1"/>
              <a:t>Python</a:t>
            </a:r>
            <a:r>
              <a:rPr lang="pl-PL" dirty="0"/>
              <a:t>  - wykład 1</a:t>
            </a:r>
            <a:endParaRPr lang="pl" dirty="0"/>
          </a:p>
        </p:txBody>
      </p:sp>
      <p:sp>
        <p:nvSpPr>
          <p:cNvPr id="3" name="Podtytuł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pl-PL" dirty="0"/>
              <a:t>D</a:t>
            </a:r>
            <a:r>
              <a:rPr lang="pl" dirty="0"/>
              <a:t>r inż M</a:t>
            </a:r>
            <a:r>
              <a:rPr lang="pl-PL" dirty="0"/>
              <a:t>a</a:t>
            </a:r>
            <a:r>
              <a:rPr lang="pl" dirty="0"/>
              <a:t>rcin Albiniak</a:t>
            </a:r>
          </a:p>
        </p:txBody>
      </p:sp>
      <p:sp>
        <p:nvSpPr>
          <p:cNvPr id="20" name="Prostokąt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Prostokąt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Prostokąt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Obraz 5" descr="Zbliżenie logo&#10;&#10;Automatycznie generowany opis">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605366" y="1477147"/>
            <a:ext cx="10981267" cy="5218163"/>
          </a:xfrm>
        </p:spPr>
        <p:txBody>
          <a:bodyPr/>
          <a:lstStyle/>
          <a:p>
            <a:pPr>
              <a:lnSpc>
                <a:spcPct val="107000"/>
              </a:lnSpc>
              <a:spcAft>
                <a:spcPts val="1067"/>
              </a:spcAft>
            </a:pPr>
            <a:r>
              <a:rPr lang="pl-PL" sz="2400" dirty="0">
                <a:latin typeface="MinionPro-Regular"/>
                <a:ea typeface="Calibri" panose="020F0502020204030204" pitchFamily="34" charset="0"/>
                <a:cs typeface="MinionPro-Regular"/>
              </a:rPr>
              <a:t>Specyfikacja PEP 8 (ang. </a:t>
            </a:r>
            <a:r>
              <a:rPr lang="pl-PL" sz="2400" i="1" dirty="0" err="1">
                <a:latin typeface="MinionPro-It"/>
                <a:ea typeface="Calibri" panose="020F0502020204030204" pitchFamily="34" charset="0"/>
                <a:cs typeface="MinionPro-It"/>
              </a:rPr>
              <a:t>Python</a:t>
            </a:r>
            <a:r>
              <a:rPr lang="pl-PL" sz="2400" i="1" dirty="0">
                <a:latin typeface="MinionPro-It"/>
                <a:ea typeface="Calibri" panose="020F0502020204030204" pitchFamily="34" charset="0"/>
                <a:cs typeface="MinionPro-It"/>
              </a:rPr>
              <a:t> Enhancement </a:t>
            </a:r>
            <a:r>
              <a:rPr lang="pl-PL" sz="2400" i="1" dirty="0" err="1">
                <a:latin typeface="MinionPro-It"/>
                <a:ea typeface="Calibri" panose="020F0502020204030204" pitchFamily="34" charset="0"/>
                <a:cs typeface="MinionPro-It"/>
              </a:rPr>
              <a:t>Proposal</a:t>
            </a:r>
            <a:r>
              <a:rPr lang="pl-PL" sz="2400" i="1" dirty="0">
                <a:latin typeface="MinionPro-It"/>
                <a:ea typeface="Calibri" panose="020F0502020204030204" pitchFamily="34" charset="0"/>
                <a:cs typeface="MinionPro-It"/>
              </a:rPr>
              <a:t> #8</a:t>
            </a:r>
            <a:r>
              <a:rPr lang="pl-PL" sz="2400"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latin typeface="MinionPro-Regular"/>
                <a:ea typeface="Calibri" panose="020F0502020204030204" pitchFamily="34" charset="0"/>
                <a:cs typeface="MinionPro-Regular"/>
              </a:rPr>
              <a:t>kodu utworzonego w </a:t>
            </a:r>
            <a:r>
              <a:rPr lang="pl-PL" sz="2400" dirty="0" err="1">
                <a:latin typeface="MinionPro-Regular"/>
                <a:ea typeface="Calibri" panose="020F0502020204030204" pitchFamily="34" charset="0"/>
                <a:cs typeface="MinionPro-Regular"/>
              </a:rPr>
              <a:t>Pythonie</a:t>
            </a:r>
            <a:r>
              <a:rPr lang="pl-PL" sz="2400" dirty="0">
                <a:latin typeface="MinionPro-Regular"/>
                <a:ea typeface="Calibri" panose="020F0502020204030204" pitchFamily="34" charset="0"/>
                <a:cs typeface="MinionPro-Regular"/>
              </a:rPr>
              <a:t>. </a:t>
            </a:r>
          </a:p>
          <a:p>
            <a:pPr>
              <a:lnSpc>
                <a:spcPct val="107000"/>
              </a:lnSpc>
              <a:spcAft>
                <a:spcPts val="1067"/>
              </a:spcAft>
            </a:pPr>
            <a:r>
              <a:rPr lang="pl-PL" sz="2400" dirty="0">
                <a:latin typeface="MinionPro-Regular"/>
                <a:ea typeface="Calibri" panose="020F0502020204030204" pitchFamily="34" charset="0"/>
                <a:cs typeface="MinionPro-Regular"/>
              </a:rPr>
              <a:t>Oczywiście można tworzyć kod </a:t>
            </a:r>
            <a:r>
              <a:rPr lang="pl-PL" sz="2400" dirty="0" err="1">
                <a:latin typeface="MinionPro-Regular"/>
                <a:ea typeface="Calibri" panose="020F0502020204030204" pitchFamily="34" charset="0"/>
                <a:cs typeface="MinionPro-Regular"/>
              </a:rPr>
              <a:t>Pythona</a:t>
            </a:r>
            <a:r>
              <a:rPr lang="pl-PL" sz="2400"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latin typeface="MinionPro-Regular"/>
                <a:ea typeface="Calibri" panose="020F0502020204030204" pitchFamily="34" charset="0"/>
                <a:cs typeface="MinionPro-Regular"/>
              </a:rPr>
              <a:t>sposób, pod warunkiem że jego składnia jest prawidłowa. </a:t>
            </a:r>
          </a:p>
          <a:p>
            <a:pPr>
              <a:lnSpc>
                <a:spcPct val="107000"/>
              </a:lnSpc>
              <a:spcAft>
                <a:spcPts val="1067"/>
              </a:spcAft>
            </a:pPr>
            <a:r>
              <a:rPr lang="pl-PL" sz="2400"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latin typeface="MinionPro-Regular"/>
                <a:ea typeface="Calibri" panose="020F0502020204030204" pitchFamily="34" charset="0"/>
                <a:cs typeface="MinionPro-Regular"/>
              </a:rPr>
              <a:t>że kod staje się przystępniejszy i łatwiejszy w odczycie.</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383097" y="1021074"/>
            <a:ext cx="10972800" cy="912147"/>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201336" y="1190096"/>
            <a:ext cx="11912367" cy="5433013"/>
          </a:xfrm>
        </p:spPr>
        <p:txBody>
          <a:bodyPr>
            <a:normAutofit lnSpcReduction="10000"/>
          </a:bodyPr>
          <a:lstStyle/>
          <a:p>
            <a:pPr marL="0" indent="0">
              <a:lnSpc>
                <a:spcPct val="107000"/>
              </a:lnSpc>
              <a:spcAft>
                <a:spcPts val="1067"/>
              </a:spcAft>
              <a:buNone/>
            </a:pPr>
            <a:r>
              <a:rPr lang="pl-PL" sz="2400" dirty="0">
                <a:solidFill>
                  <a:srgbClr val="000000"/>
                </a:solidFill>
                <a:latin typeface="MinionPro-Regular"/>
                <a:ea typeface="Calibri" panose="020F0502020204030204" pitchFamily="34" charset="0"/>
                <a:cs typeface="MinionPro-Regular"/>
              </a:rPr>
              <a:t>W </a:t>
            </a:r>
            <a:r>
              <a:rPr lang="pl-PL" sz="2400" dirty="0" err="1">
                <a:solidFill>
                  <a:srgbClr val="000000"/>
                </a:solidFill>
                <a:latin typeface="MinionPro-Regular"/>
                <a:ea typeface="Calibri" panose="020F0502020204030204" pitchFamily="34" charset="0"/>
                <a:cs typeface="MinionPro-Regular"/>
              </a:rPr>
              <a:t>Pythonie</a:t>
            </a:r>
            <a:r>
              <a:rPr lang="pl-PL" sz="2400"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sz="2400" dirty="0" err="1">
                <a:solidFill>
                  <a:srgbClr val="000000"/>
                </a:solidFill>
                <a:latin typeface="MinionPro-Regular"/>
                <a:ea typeface="Calibri" panose="020F0502020204030204" pitchFamily="34" charset="0"/>
                <a:cs typeface="MinionPro-Regular"/>
              </a:rPr>
              <a:t>Pythona</a:t>
            </a:r>
            <a:r>
              <a:rPr lang="pl-PL" sz="2400"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następujących reguł dotyczących znaków odstępu:</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We wcięciach stosuj spacje zamiast tabulatorów.</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Wiersz powinien mieć długość maksymalnie 79 znaków.</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US" sz="2400" dirty="0">
                <a:solidFill>
                  <a:srgbClr val="808080"/>
                </a:solidFill>
                <a:latin typeface="ITCZapfDingbats"/>
                <a:ea typeface="Calibri" panose="020F0502020204030204" pitchFamily="34" charset="0"/>
                <a:cs typeface="ITCZapfDingbats"/>
              </a:rPr>
              <a:t> </a:t>
            </a:r>
            <a:r>
              <a:rPr lang="pl-PL" sz="2400"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 klasie metody powinny być rozdzielone pustym wierszem.</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609600" y="526123"/>
            <a:ext cx="10972800" cy="912147"/>
          </a:xfrm>
        </p:spPr>
        <p:txBody>
          <a:bodyPr>
            <a:normAutofit fontScale="90000"/>
          </a:bodyPr>
          <a:lstStyle/>
          <a:p>
            <a:r>
              <a:rPr lang="pl-PL" sz="2667" b="1" dirty="0">
                <a:solidFill>
                  <a:srgbClr val="808080"/>
                </a:solidFill>
                <a:latin typeface="MyriadPro-BoldCond"/>
                <a:ea typeface="Calibri" panose="020F0502020204030204" pitchFamily="34" charset="0"/>
                <a:cs typeface="MyriadPro-BoldCond"/>
              </a:rPr>
              <a:t>Znaki odstępu</a:t>
            </a:r>
            <a:br>
              <a:rPr lang="pl-PL" sz="2667"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605366" y="1264023"/>
            <a:ext cx="10981267" cy="5218163"/>
          </a:xfrm>
        </p:spPr>
        <p:txBody>
          <a:bodyPr>
            <a:normAutofit fontScale="92500"/>
          </a:bodyPr>
          <a:lstStyle/>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Przed operatorem przypisania (</a:t>
            </a:r>
            <a:r>
              <a:rPr lang="pl-PL" sz="2400" dirty="0">
                <a:solidFill>
                  <a:srgbClr val="000000"/>
                </a:solidFill>
                <a:latin typeface="LettrGoth12EU"/>
                <a:ea typeface="Calibri" panose="020F0502020204030204" pitchFamily="34" charset="0"/>
                <a:cs typeface="LettrGoth12EU"/>
              </a:rPr>
              <a:t>=</a:t>
            </a:r>
            <a:r>
              <a:rPr lang="pl-PL" sz="2400" dirty="0">
                <a:solidFill>
                  <a:srgbClr val="000000"/>
                </a:solidFill>
                <a:latin typeface="MinionPro-Regular"/>
                <a:ea typeface="Calibri" panose="020F0502020204030204" pitchFamily="34" charset="0"/>
                <a:cs typeface="MinionPro-Regular"/>
              </a:rPr>
              <a:t>) i po nim należy umieszczać tylko i wyłącznie jedną spację.</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sz="3067" dirty="0">
                <a:solidFill>
                  <a:srgbClr val="000000"/>
                </a:solidFill>
                <a:latin typeface="MinionPro-Regular"/>
                <a:ea typeface="Calibri" panose="020F0502020204030204" pitchFamily="34" charset="0"/>
                <a:cs typeface="MinionPro-Regular"/>
              </a:rPr>
              <a:t>Konwencje nazw</a:t>
            </a:r>
            <a:endParaRPr lang="pl-PL" sz="3067"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Funkcje, zmienne i atrybuty powinny być zapisywane w formacie </a:t>
            </a:r>
            <a:r>
              <a:rPr lang="pl-PL" sz="2400" dirty="0" err="1">
                <a:solidFill>
                  <a:srgbClr val="000000"/>
                </a:solidFill>
                <a:latin typeface="LettrGoth12EU"/>
                <a:ea typeface="Calibri" panose="020F0502020204030204" pitchFamily="34" charset="0"/>
                <a:cs typeface="LettrGoth12EU"/>
              </a:rPr>
              <a:t>małe_litery_podkreślenie</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605366" y="1238856"/>
            <a:ext cx="10981267" cy="5218163"/>
          </a:xfrm>
        </p:spPr>
        <p:txBody>
          <a:bodyPr>
            <a:normAutofit/>
          </a:bodyPr>
          <a:lstStyle/>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Chronione atrybuty egzemplarza powinny być zapisywane w formacie </a:t>
            </a:r>
            <a:r>
              <a:rPr lang="pl-PL" sz="2400" dirty="0">
                <a:solidFill>
                  <a:srgbClr val="000000"/>
                </a:solidFill>
                <a:latin typeface="LettrGoth12EU"/>
                <a:ea typeface="Calibri" panose="020F0502020204030204" pitchFamily="34" charset="0"/>
                <a:cs typeface="LettrGoth12EU"/>
              </a:rPr>
              <a:t>_</a:t>
            </a:r>
            <a:r>
              <a:rPr lang="pl-PL" sz="2400" dirty="0" err="1">
                <a:solidFill>
                  <a:srgbClr val="000000"/>
                </a:solidFill>
                <a:latin typeface="LettrGoth12EU"/>
                <a:ea typeface="Calibri" panose="020F0502020204030204" pitchFamily="34" charset="0"/>
                <a:cs typeface="LettrGoth12EU"/>
              </a:rPr>
              <a:t>podkreślenie_nazwa</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Prywatne atrybuty egzemplarza powinny być zapisywane w formacie </a:t>
            </a:r>
            <a:r>
              <a:rPr lang="pl-PL" sz="2400" dirty="0">
                <a:solidFill>
                  <a:srgbClr val="000000"/>
                </a:solidFill>
                <a:latin typeface="LettrGoth12EU"/>
                <a:ea typeface="Calibri" panose="020F0502020204030204" pitchFamily="34" charset="0"/>
                <a:cs typeface="LettrGoth12EU"/>
              </a:rPr>
              <a:t>__</a:t>
            </a:r>
            <a:r>
              <a:rPr lang="pl-PL" sz="2400" dirty="0" err="1">
                <a:solidFill>
                  <a:srgbClr val="000000"/>
                </a:solidFill>
                <a:latin typeface="LettrGoth12EU"/>
                <a:ea typeface="Calibri" panose="020F0502020204030204" pitchFamily="34" charset="0"/>
                <a:cs typeface="LettrGoth12EU"/>
              </a:rPr>
              <a:t>podwójne_podkreślenie_nazwa</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Klasy i wyjątki powinny być zapisywane w formacie </a:t>
            </a:r>
            <a:r>
              <a:rPr lang="pl-PL" sz="2400" dirty="0" err="1">
                <a:solidFill>
                  <a:srgbClr val="000000"/>
                </a:solidFill>
                <a:latin typeface="LettrGoth12EU"/>
                <a:ea typeface="Calibri" panose="020F0502020204030204" pitchFamily="34" charset="0"/>
                <a:cs typeface="LettrGoth12EU"/>
              </a:rPr>
              <a:t>NazwaKlasyLubWyjątku</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rPr>
              <a:t>st</a:t>
            </a:r>
            <a:r>
              <a:rPr lang="pl-PL" sz="2400" dirty="0">
                <a:solidFill>
                  <a:srgbClr val="000000"/>
                </a:solidFill>
                <a:latin typeface="MinionPro-Regular"/>
                <a:ea typeface="Calibri" panose="020F0502020204030204" pitchFamily="34" charset="0"/>
                <a:cs typeface="MinionPro-Regular"/>
              </a:rPr>
              <a:t>ałe na poziomie modułu powinny być zapisywane </a:t>
            </a:r>
            <a:r>
              <a:rPr lang="pl-PL" sz="2400" dirty="0">
                <a:solidFill>
                  <a:srgbClr val="000000"/>
                </a:solidFill>
                <a:latin typeface="LettrGoth12EU"/>
                <a:ea typeface="Calibri" panose="020F0502020204030204" pitchFamily="34" charset="0"/>
                <a:cs typeface="LettrGoth12EU"/>
              </a:rPr>
              <a:t>WIELKIMI_LITERAMI</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Metody egzemplarza w klasie powinny używać </a:t>
            </a:r>
            <a:r>
              <a:rPr lang="pl-PL" sz="2400" dirty="0" err="1">
                <a:solidFill>
                  <a:srgbClr val="000000"/>
                </a:solidFill>
                <a:latin typeface="LettrGoth12EU"/>
                <a:ea typeface="Calibri" panose="020F0502020204030204" pitchFamily="34" charset="0"/>
                <a:cs typeface="LettrGoth12EU"/>
              </a:rPr>
              <a:t>self</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jako nazwy pierwszego parametru (który odwołuje się do obiektu).</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Metody klasy w klasie powinny używać </a:t>
            </a:r>
            <a:r>
              <a:rPr lang="pl-PL" sz="2400" dirty="0" err="1">
                <a:solidFill>
                  <a:srgbClr val="000000"/>
                </a:solidFill>
                <a:latin typeface="LettrGoth12EU"/>
                <a:ea typeface="Calibri" panose="020F0502020204030204" pitchFamily="34" charset="0"/>
                <a:cs typeface="LettrGoth12EU"/>
              </a:rPr>
              <a:t>cls</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jako nazwy pierwszego parametru (który odwołuje się do klasy).</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Według </a:t>
            </a:r>
            <a:r>
              <a:rPr lang="pl-PL" sz="2400" i="1" dirty="0">
                <a:solidFill>
                  <a:srgbClr val="000000"/>
                </a:solidFill>
                <a:latin typeface="MinionPro-It"/>
                <a:ea typeface="Calibri" panose="020F0502020204030204" pitchFamily="34" charset="0"/>
                <a:cs typeface="MinionPro-It"/>
              </a:rPr>
              <a:t>filozofii </a:t>
            </a:r>
            <a:r>
              <a:rPr lang="pl-PL" sz="2400" i="1" dirty="0" err="1">
                <a:solidFill>
                  <a:srgbClr val="000000"/>
                </a:solidFill>
                <a:latin typeface="MinionPro-It"/>
                <a:ea typeface="Calibri" panose="020F0502020204030204" pitchFamily="34" charset="0"/>
                <a:cs typeface="MinionPro-It"/>
              </a:rPr>
              <a:t>Pythona</a:t>
            </a:r>
            <a:r>
              <a:rPr lang="pl-PL" sz="2400" i="1" dirty="0">
                <a:solidFill>
                  <a:srgbClr val="000000"/>
                </a:solidFill>
                <a:latin typeface="MinionPro-It"/>
                <a:ea typeface="Calibri" panose="020F0502020204030204" pitchFamily="34" charset="0"/>
                <a:cs typeface="MinionPro-It"/>
              </a:rPr>
              <a:t> </a:t>
            </a:r>
            <a:r>
              <a:rPr lang="pl-PL" sz="2400"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Używaj negacji typu </a:t>
            </a:r>
            <a:r>
              <a:rPr lang="pl-PL" sz="2400" dirty="0" err="1">
                <a:solidFill>
                  <a:srgbClr val="000000"/>
                </a:solidFill>
                <a:latin typeface="MinionPro-Regular"/>
                <a:ea typeface="Calibri" panose="020F0502020204030204" pitchFamily="34" charset="0"/>
                <a:cs typeface="MinionPro-Regular"/>
              </a:rPr>
              <a:t>inline</a:t>
            </a:r>
            <a:r>
              <a:rPr lang="pl-PL" sz="2400" dirty="0">
                <a:solidFill>
                  <a:srgbClr val="000000"/>
                </a:solidFill>
                <a:latin typeface="MinionPro-Regular"/>
                <a:ea typeface="Calibri" panose="020F0502020204030204" pitchFamily="34" charset="0"/>
                <a:cs typeface="MinionPro-Regular"/>
              </a:rPr>
              <a:t> (</a:t>
            </a:r>
            <a:r>
              <a:rPr lang="pl-PL" sz="2400" dirty="0" err="1">
                <a:solidFill>
                  <a:srgbClr val="000000"/>
                </a:solidFill>
                <a:latin typeface="LettrGoth12EU"/>
                <a:ea typeface="Calibri" panose="020F0502020204030204" pitchFamily="34" charset="0"/>
                <a:cs typeface="LettrGoth12EU"/>
              </a:rPr>
              <a:t>if</a:t>
            </a:r>
            <a:r>
              <a:rPr lang="pl-PL" sz="2400" dirty="0">
                <a:solidFill>
                  <a:srgbClr val="000000"/>
                </a:solidFill>
                <a:latin typeface="LettrGoth12EU"/>
                <a:ea typeface="Calibri" panose="020F0502020204030204" pitchFamily="34" charset="0"/>
                <a:cs typeface="LettrGoth12EU"/>
              </a:rPr>
              <a:t> a </a:t>
            </a:r>
            <a:r>
              <a:rPr lang="pl-PL" sz="2400" dirty="0" err="1">
                <a:solidFill>
                  <a:srgbClr val="000000"/>
                </a:solidFill>
                <a:latin typeface="LettrGoth12EU"/>
                <a:ea typeface="Calibri" panose="020F0502020204030204" pitchFamily="34" charset="0"/>
                <a:cs typeface="LettrGoth12EU"/>
              </a:rPr>
              <a:t>is</a:t>
            </a:r>
            <a:r>
              <a:rPr lang="pl-PL" sz="2400" dirty="0">
                <a:solidFill>
                  <a:srgbClr val="000000"/>
                </a:solidFill>
                <a:latin typeface="LettrGoth12EU"/>
                <a:ea typeface="Calibri" panose="020F0502020204030204" pitchFamily="34" charset="0"/>
                <a:cs typeface="LettrGoth12EU"/>
              </a:rPr>
              <a:t> not b</a:t>
            </a:r>
            <a:r>
              <a:rPr lang="pl-PL" sz="2400" dirty="0">
                <a:solidFill>
                  <a:srgbClr val="000000"/>
                </a:solidFill>
                <a:latin typeface="MinionPro-Regular"/>
                <a:ea typeface="Calibri" panose="020F0502020204030204" pitchFamily="34" charset="0"/>
                <a:cs typeface="MinionPro-Regular"/>
              </a:rPr>
              <a:t>) zamiast negacji wyrażeń pozytywnych (</a:t>
            </a:r>
            <a:r>
              <a:rPr lang="pl-PL" sz="2400" dirty="0" err="1">
                <a:solidFill>
                  <a:srgbClr val="000000"/>
                </a:solidFill>
                <a:latin typeface="LettrGoth12EU"/>
                <a:ea typeface="Calibri" panose="020F0502020204030204" pitchFamily="34" charset="0"/>
                <a:cs typeface="LettrGoth12EU"/>
              </a:rPr>
              <a:t>if</a:t>
            </a:r>
            <a:r>
              <a:rPr lang="pl-PL" sz="2400" dirty="0">
                <a:solidFill>
                  <a:srgbClr val="000000"/>
                </a:solidFill>
                <a:latin typeface="LettrGoth12EU"/>
                <a:ea typeface="Calibri" panose="020F0502020204030204" pitchFamily="34" charset="0"/>
                <a:cs typeface="LettrGoth12EU"/>
              </a:rPr>
              <a:t> not a </a:t>
            </a:r>
            <a:r>
              <a:rPr lang="pl-PL" sz="2400" dirty="0" err="1">
                <a:solidFill>
                  <a:srgbClr val="000000"/>
                </a:solidFill>
                <a:latin typeface="LettrGoth12EU"/>
                <a:ea typeface="Calibri" panose="020F0502020204030204" pitchFamily="34" charset="0"/>
                <a:cs typeface="LettrGoth12EU"/>
              </a:rPr>
              <a:t>is</a:t>
            </a:r>
            <a:r>
              <a:rPr lang="pl-PL" sz="2400" dirty="0">
                <a:solidFill>
                  <a:srgbClr val="000000"/>
                </a:solidFill>
                <a:latin typeface="LettrGoth12EU"/>
                <a:ea typeface="Calibri" panose="020F0502020204030204" pitchFamily="34" charset="0"/>
                <a:cs typeface="LettrGoth12EU"/>
              </a:rPr>
              <a:t> b</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lub </a:t>
            </a:r>
            <a:r>
              <a:rPr lang="pl-PL" sz="2400" dirty="0">
                <a:solidFill>
                  <a:srgbClr val="000000"/>
                </a:solidFill>
                <a:latin typeface="LettrGoth12EU"/>
                <a:ea typeface="Calibri" panose="020F0502020204030204" pitchFamily="34" charset="0"/>
                <a:cs typeface="LettrGoth12EU"/>
              </a:rPr>
              <a:t>''</a:t>
            </a:r>
            <a:r>
              <a:rPr lang="pl-PL" sz="2400" dirty="0">
                <a:solidFill>
                  <a:srgbClr val="000000"/>
                </a:solidFill>
                <a:latin typeface="MinionPro-Regular"/>
                <a:ea typeface="Calibri" panose="020F0502020204030204" pitchFamily="34" charset="0"/>
                <a:cs typeface="MinionPro-Regular"/>
              </a:rPr>
              <a:t>) za pomocą operacji porównania z zerem wielkości danego elementu (</a:t>
            </a:r>
            <a:r>
              <a:rPr lang="pl-PL" sz="2400"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LettrGoth12EU"/>
                <a:ea typeface="Calibri" panose="020F0502020204030204" pitchFamily="34" charset="0"/>
                <a:cs typeface="LettrGoth12EU"/>
              </a:rPr>
              <a:t>len(lista) == 0</a:t>
            </a:r>
            <a:r>
              <a:rPr lang="pl-PL" sz="2400" dirty="0">
                <a:solidFill>
                  <a:srgbClr val="000000"/>
                </a:solidFill>
                <a:latin typeface="MinionPro-Regular"/>
                <a:ea typeface="Calibri" panose="020F0502020204030204" pitchFamily="34" charset="0"/>
                <a:cs typeface="MinionPro-Regular"/>
              </a:rPr>
              <a:t>). Zamiast tego użyj </a:t>
            </a:r>
            <a:r>
              <a:rPr lang="pl-PL" sz="2400" dirty="0" err="1">
                <a:solidFill>
                  <a:srgbClr val="000000"/>
                </a:solidFill>
                <a:latin typeface="LettrGoth12EU"/>
                <a:ea typeface="Calibri" panose="020F0502020204030204" pitchFamily="34" charset="0"/>
                <a:cs typeface="LettrGoth12EU"/>
              </a:rPr>
              <a:t>if</a:t>
            </a:r>
            <a:r>
              <a:rPr lang="pl-PL" sz="2400" dirty="0">
                <a:solidFill>
                  <a:srgbClr val="000000"/>
                </a:solidFill>
                <a:latin typeface="LettrGoth12EU"/>
                <a:ea typeface="Calibri" panose="020F0502020204030204" pitchFamily="34" charset="0"/>
                <a:cs typeface="LettrGoth12EU"/>
              </a:rPr>
              <a:t> not lista </a:t>
            </a:r>
            <a:r>
              <a:rPr lang="pl-PL" sz="2400"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są uznawane za </a:t>
            </a:r>
            <a:r>
              <a:rPr lang="pl-PL" sz="2400" dirty="0" err="1">
                <a:solidFill>
                  <a:srgbClr val="000000"/>
                </a:solidFill>
                <a:latin typeface="LettrGoth12EU"/>
                <a:ea typeface="Calibri" panose="020F0502020204030204" pitchFamily="34" charset="0"/>
                <a:cs typeface="LettrGoth12EU"/>
              </a:rPr>
              <a:t>False</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618067" y="501650"/>
            <a:ext cx="10972800" cy="912147"/>
          </a:xfrm>
        </p:spPr>
        <p:txBody>
          <a:bodyPr/>
          <a:lstStyle/>
          <a:p>
            <a:r>
              <a:rPr lang="pl-PL" sz="2400" b="1" dirty="0">
                <a:solidFill>
                  <a:srgbClr val="808080"/>
                </a:solidFill>
                <a:latin typeface="MyriadPro-BoldCond"/>
                <a:ea typeface="Calibri" panose="020F0502020204030204" pitchFamily="34" charset="0"/>
                <a:cs typeface="MyriadPro-BoldCond"/>
              </a:rPr>
              <a:t>Polecenia i wyrażenia</a:t>
            </a:r>
            <a:br>
              <a:rPr lang="pl-PL" sz="24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685101" y="1322746"/>
            <a:ext cx="10981267" cy="4901886"/>
          </a:xfrm>
        </p:spPr>
        <p:txBody>
          <a:bodyPr>
            <a:normAutofit lnSpcReduction="10000"/>
          </a:bodyPr>
          <a:lstStyle/>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sz="2400" dirty="0">
                <a:solidFill>
                  <a:srgbClr val="000000"/>
                </a:solidFill>
                <a:latin typeface="LettrGoth12EU"/>
                <a:ea typeface="Calibri" panose="020F0502020204030204" pitchFamily="34" charset="0"/>
                <a:cs typeface="LettrGoth12EU"/>
              </a:rPr>
              <a:t>[1] </a:t>
            </a:r>
            <a:r>
              <a:rPr lang="pl-PL" sz="2400"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LettrGoth12EU"/>
                <a:ea typeface="Calibri" panose="020F0502020204030204" pitchFamily="34" charset="0"/>
                <a:cs typeface="LettrGoth12EU"/>
              </a:rPr>
              <a:t>'witaj'</a:t>
            </a:r>
            <a:r>
              <a:rPr lang="pl-PL" sz="2400" dirty="0">
                <a:solidFill>
                  <a:srgbClr val="000000"/>
                </a:solidFill>
                <a:latin typeface="MinionPro-Regular"/>
                <a:ea typeface="Calibri" panose="020F0502020204030204" pitchFamily="34" charset="0"/>
                <a:cs typeface="MinionPro-Regular"/>
              </a:rPr>
              <a:t>). Polecenie </a:t>
            </a:r>
            <a:r>
              <a:rPr lang="pl-PL" sz="2400" dirty="0" err="1">
                <a:solidFill>
                  <a:srgbClr val="000000"/>
                </a:solidFill>
                <a:latin typeface="LettrGoth12EU"/>
                <a:ea typeface="Calibri" panose="020F0502020204030204" pitchFamily="34" charset="0"/>
                <a:cs typeface="LettrGoth12EU"/>
              </a:rPr>
              <a:t>if</a:t>
            </a:r>
            <a:r>
              <a:rPr lang="pl-PL" sz="2400" dirty="0">
                <a:solidFill>
                  <a:srgbClr val="000000"/>
                </a:solidFill>
                <a:latin typeface="LettrGoth12EU"/>
                <a:ea typeface="Calibri" panose="020F0502020204030204" pitchFamily="34" charset="0"/>
                <a:cs typeface="LettrGoth12EU"/>
              </a:rPr>
              <a:t> lista </a:t>
            </a:r>
            <a:r>
              <a:rPr lang="pl-PL" sz="2400" dirty="0">
                <a:solidFill>
                  <a:srgbClr val="000000"/>
                </a:solidFill>
                <a:latin typeface="MinionPro-Regular"/>
                <a:ea typeface="Calibri" panose="020F0502020204030204" pitchFamily="34" charset="0"/>
                <a:cs typeface="MinionPro-Regular"/>
              </a:rPr>
              <a:t>przyjmuje wartość </a:t>
            </a:r>
            <a:r>
              <a:rPr lang="pl-PL" sz="2400" dirty="0">
                <a:solidFill>
                  <a:srgbClr val="000000"/>
                </a:solidFill>
                <a:latin typeface="LettrGoth12EU"/>
                <a:ea typeface="Calibri" panose="020F0502020204030204" pitchFamily="34" charset="0"/>
                <a:cs typeface="LettrGoth12EU"/>
              </a:rPr>
              <a:t>True </a:t>
            </a:r>
            <a:r>
              <a:rPr lang="pl-PL" sz="2400" dirty="0">
                <a:solidFill>
                  <a:srgbClr val="000000"/>
                </a:solidFill>
                <a:latin typeface="MinionPro-Regular"/>
                <a:ea typeface="Calibri" panose="020F0502020204030204" pitchFamily="34" charset="0"/>
                <a:cs typeface="MinionPro-Regular"/>
              </a:rPr>
              <a:t>dla niepustych wartości.</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Unikaj jednowierszowych poleceń </a:t>
            </a:r>
            <a:r>
              <a:rPr lang="pl-PL" sz="2400" dirty="0" err="1">
                <a:solidFill>
                  <a:srgbClr val="000000"/>
                </a:solidFill>
                <a:latin typeface="LettrGoth12EU"/>
                <a:ea typeface="Calibri" panose="020F0502020204030204" pitchFamily="34" charset="0"/>
                <a:cs typeface="LettrGoth12EU"/>
              </a:rPr>
              <a:t>if</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oraz pętli </a:t>
            </a:r>
            <a:r>
              <a:rPr lang="pl-PL" sz="2400" dirty="0">
                <a:solidFill>
                  <a:srgbClr val="000000"/>
                </a:solidFill>
                <a:latin typeface="LettrGoth12EU"/>
                <a:ea typeface="Calibri" panose="020F0502020204030204" pitchFamily="34" charset="0"/>
                <a:cs typeface="LettrGoth12EU"/>
              </a:rPr>
              <a:t>for </a:t>
            </a:r>
            <a:r>
              <a:rPr lang="pl-PL" sz="2400" dirty="0">
                <a:solidFill>
                  <a:srgbClr val="000000"/>
                </a:solidFill>
                <a:latin typeface="MinionPro-Regular"/>
                <a:ea typeface="Calibri" panose="020F0502020204030204" pitchFamily="34" charset="0"/>
                <a:cs typeface="MinionPro-Regular"/>
              </a:rPr>
              <a:t>i </a:t>
            </a:r>
            <a:r>
              <a:rPr lang="pl-PL" sz="2400" dirty="0" err="1">
                <a:solidFill>
                  <a:srgbClr val="000000"/>
                </a:solidFill>
                <a:latin typeface="LettrGoth12EU"/>
                <a:ea typeface="Calibri" panose="020F0502020204030204" pitchFamily="34" charset="0"/>
                <a:cs typeface="LettrGoth12EU"/>
              </a:rPr>
              <a:t>while</a:t>
            </a:r>
            <a:r>
              <a:rPr lang="pl-PL" sz="2400" dirty="0">
                <a:solidFill>
                  <a:srgbClr val="000000"/>
                </a:solidFill>
                <a:latin typeface="MinionPro-Regular"/>
                <a:ea typeface="Calibri" panose="020F0502020204030204" pitchFamily="34" charset="0"/>
                <a:cs typeface="MinionPro-Regular"/>
              </a:rPr>
              <a:t>, z wyjątkiem poleceń złożonych.</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nowego wiersza i wcięcia, aby ułatwić jego odczyt.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sz="2400" dirty="0">
                <a:solidFill>
                  <a:srgbClr val="000000"/>
                </a:solidFill>
                <a:latin typeface="LettrGoth12EU"/>
                <a:ea typeface="Calibri" panose="020F0502020204030204" pitchFamily="34" charset="0"/>
                <a:cs typeface="LettrGoth12EU"/>
              </a:rPr>
              <a:t>\</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601133" y="1264022"/>
            <a:ext cx="10981267" cy="5218163"/>
          </a:xfrm>
        </p:spPr>
        <p:txBody>
          <a:bodyPr>
            <a:normAutofit fontScale="92500"/>
          </a:bodyPr>
          <a:lstStyle/>
          <a:p>
            <a:pPr marL="0" indent="0">
              <a:lnSpc>
                <a:spcPct val="107000"/>
              </a:lnSpc>
              <a:spcAft>
                <a:spcPts val="1067"/>
              </a:spcAft>
              <a:buNone/>
            </a:pPr>
            <a:r>
              <a:rPr lang="pl-PL" sz="2400"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sz="2400" dirty="0">
                <a:solidFill>
                  <a:srgbClr val="000000"/>
                </a:solidFill>
                <a:latin typeface="MinionPro-Regular"/>
                <a:ea typeface="Calibri" panose="020F0502020204030204" pitchFamily="34" charset="0"/>
                <a:cs typeface="MinionPro-Regular"/>
              </a:rPr>
              <a:t>poleceń importujących moduły w kodzie:</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Polecenia </a:t>
            </a:r>
            <a:r>
              <a:rPr lang="pl-PL" sz="2400" dirty="0">
                <a:solidFill>
                  <a:srgbClr val="000000"/>
                </a:solidFill>
                <a:latin typeface="LettrGoth12EU"/>
                <a:ea typeface="Calibri" panose="020F0502020204030204" pitchFamily="34" charset="0"/>
                <a:cs typeface="LettrGoth12EU"/>
              </a:rPr>
              <a:t>import </a:t>
            </a:r>
            <a:r>
              <a:rPr lang="pl-PL" sz="2400" dirty="0">
                <a:solidFill>
                  <a:srgbClr val="000000"/>
                </a:solidFill>
                <a:latin typeface="MinionPro-Regular"/>
                <a:ea typeface="Calibri" panose="020F0502020204030204" pitchFamily="34" charset="0"/>
                <a:cs typeface="MinionPro-Regular"/>
              </a:rPr>
              <a:t>(a także </a:t>
            </a:r>
            <a:r>
              <a:rPr lang="pl-PL" sz="2400" dirty="0">
                <a:solidFill>
                  <a:srgbClr val="000000"/>
                </a:solidFill>
                <a:latin typeface="LettrGoth12EU"/>
                <a:ea typeface="Calibri" panose="020F0502020204030204" pitchFamily="34" charset="0"/>
                <a:cs typeface="LettrGoth12EU"/>
              </a:rPr>
              <a:t>from x import y</a:t>
            </a:r>
            <a:r>
              <a:rPr lang="pl-PL" sz="2400" dirty="0">
                <a:solidFill>
                  <a:srgbClr val="000000"/>
                </a:solidFill>
                <a:latin typeface="MinionPro-Regular"/>
                <a:ea typeface="Calibri" panose="020F0502020204030204" pitchFamily="34" charset="0"/>
                <a:cs typeface="MinionPro-Regular"/>
              </a:rPr>
              <a:t>) zawsze umieszczaj na początku pliku.</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sz="2400"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sz="2400" dirty="0" err="1">
                <a:solidFill>
                  <a:srgbClr val="000000"/>
                </a:solidFill>
                <a:latin typeface="LettrGoth12EU"/>
                <a:ea typeface="Calibri" panose="020F0502020204030204" pitchFamily="34" charset="0"/>
                <a:cs typeface="LettrGoth12EU"/>
              </a:rPr>
              <a:t>foo</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z pakietu </a:t>
            </a:r>
            <a:r>
              <a:rPr lang="pl-PL" sz="2400" dirty="0">
                <a:solidFill>
                  <a:srgbClr val="000000"/>
                </a:solidFill>
                <a:latin typeface="LettrGoth12EU"/>
                <a:ea typeface="Calibri" panose="020F0502020204030204" pitchFamily="34" charset="0"/>
                <a:cs typeface="LettrGoth12EU"/>
              </a:rPr>
              <a:t>bar </a:t>
            </a:r>
            <a:r>
              <a:rPr lang="pl-PL" sz="2400" dirty="0">
                <a:solidFill>
                  <a:srgbClr val="000000"/>
                </a:solidFill>
                <a:latin typeface="MinionPro-Regular"/>
                <a:ea typeface="Calibri" panose="020F0502020204030204" pitchFamily="34" charset="0"/>
                <a:cs typeface="MinionPro-Regular"/>
              </a:rPr>
              <a:t>powinieneś użyć polecenia </a:t>
            </a:r>
            <a:r>
              <a:rPr lang="pl-PL" sz="2400" dirty="0">
                <a:solidFill>
                  <a:srgbClr val="000000"/>
                </a:solidFill>
                <a:latin typeface="LettrGoth12EU"/>
                <a:ea typeface="Calibri" panose="020F0502020204030204" pitchFamily="34" charset="0"/>
                <a:cs typeface="LettrGoth12EU"/>
              </a:rPr>
              <a:t>from bar import </a:t>
            </a:r>
            <a:r>
              <a:rPr lang="pl-PL" sz="2400" dirty="0" err="1">
                <a:solidFill>
                  <a:srgbClr val="000000"/>
                </a:solidFill>
                <a:latin typeface="LettrGoth12EU"/>
                <a:ea typeface="Calibri" panose="020F0502020204030204" pitchFamily="34" charset="0"/>
                <a:cs typeface="LettrGoth12EU"/>
              </a:rPr>
              <a:t>foo</a:t>
            </a:r>
            <a:r>
              <a:rPr lang="pl-PL" sz="2400" dirty="0">
                <a:solidFill>
                  <a:srgbClr val="000000"/>
                </a:solidFill>
                <a:latin typeface="LettrGoth12EU"/>
                <a:ea typeface="Calibri" panose="020F0502020204030204" pitchFamily="34" charset="0"/>
                <a:cs typeface="LettrGoth12EU"/>
              </a:rPr>
              <a:t> </a:t>
            </a:r>
            <a:r>
              <a:rPr lang="pl-PL" sz="2400" dirty="0">
                <a:solidFill>
                  <a:srgbClr val="000000"/>
                </a:solidFill>
                <a:latin typeface="MinionPro-Regular"/>
                <a:ea typeface="Calibri" panose="020F0502020204030204" pitchFamily="34" charset="0"/>
                <a:cs typeface="MinionPro-Regular"/>
              </a:rPr>
              <a:t>zamiast po prostu </a:t>
            </a:r>
            <a:r>
              <a:rPr lang="pl-PL" sz="2400" dirty="0">
                <a:solidFill>
                  <a:srgbClr val="000000"/>
                </a:solidFill>
                <a:latin typeface="LettrGoth12EU"/>
                <a:ea typeface="Calibri" panose="020F0502020204030204" pitchFamily="34" charset="0"/>
                <a:cs typeface="LettrGoth12EU"/>
              </a:rPr>
              <a:t>import </a:t>
            </a:r>
            <a:r>
              <a:rPr lang="pl-PL" sz="2400" dirty="0" err="1">
                <a:solidFill>
                  <a:srgbClr val="000000"/>
                </a:solidFill>
                <a:latin typeface="LettrGoth12EU"/>
                <a:ea typeface="Calibri" panose="020F0502020204030204" pitchFamily="34" charset="0"/>
                <a:cs typeface="LettrGoth12EU"/>
              </a:rPr>
              <a:t>foo</a:t>
            </a:r>
            <a:r>
              <a:rPr lang="pl-PL" sz="2400" dirty="0">
                <a:solidFill>
                  <a:srgbClr val="000000"/>
                </a:solidFill>
                <a:latin typeface="MinionPro-Regular"/>
                <a:ea typeface="Calibri" panose="020F0502020204030204" pitchFamily="34" charset="0"/>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sz="2400" dirty="0">
                <a:solidFill>
                  <a:srgbClr val="000000"/>
                </a:solidFill>
                <a:latin typeface="LettrGoth12EU"/>
                <a:ea typeface="ITCZapfDingbats"/>
                <a:cs typeface="LettrGoth12EU"/>
              </a:rPr>
              <a:t>from . import </a:t>
            </a:r>
            <a:r>
              <a:rPr lang="pl-PL" sz="2400" dirty="0" err="1">
                <a:solidFill>
                  <a:srgbClr val="000000"/>
                </a:solidFill>
                <a:latin typeface="LettrGoth12EU"/>
                <a:ea typeface="ITCZapfDingbats"/>
                <a:cs typeface="LettrGoth12EU"/>
              </a:rPr>
              <a:t>foo</a:t>
            </a:r>
            <a:r>
              <a:rPr lang="pl-PL" sz="2400" dirty="0">
                <a:solidFill>
                  <a:srgbClr val="000000"/>
                </a:solidFill>
                <a:latin typeface="MinionPro-Regular"/>
                <a:ea typeface="ITCZapfDingbats"/>
                <a:cs typeface="MinionPro-Regular"/>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sz="2400"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sz="2400"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a:xfrm>
            <a:off x="575894" y="729658"/>
            <a:ext cx="11029616" cy="604192"/>
          </a:xfrm>
        </p:spPr>
        <p:txBody>
          <a:bodyPr/>
          <a:lstStyle/>
          <a:p>
            <a:r>
              <a:rPr lang="pl-PL" dirty="0"/>
              <a:t>Typy danych</a:t>
            </a:r>
          </a:p>
        </p:txBody>
      </p:sp>
      <p:sp>
        <p:nvSpPr>
          <p:cNvPr id="3" name="Symbol zastępczy daty 2">
            <a:extLst>
              <a:ext uri="{FF2B5EF4-FFF2-40B4-BE49-F238E27FC236}">
                <a16:creationId xmlns:a16="http://schemas.microsoft.com/office/drawing/2014/main" id="{3797F2B2-0258-4E32-B170-3C2597EA83E9}"/>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05AEDAB6-21BF-4E46-B7D9-3E0DA63E2367}"/>
              </a:ext>
            </a:extLst>
          </p:cNvPr>
          <p:cNvSpPr txBox="1"/>
          <p:nvPr/>
        </p:nvSpPr>
        <p:spPr>
          <a:xfrm>
            <a:off x="1857111" y="3429000"/>
            <a:ext cx="2724325" cy="1938992"/>
          </a:xfrm>
          <a:prstGeom prst="rect">
            <a:avLst/>
          </a:prstGeom>
          <a:noFill/>
        </p:spPr>
        <p:txBody>
          <a:bodyPr wrap="square">
            <a:spAutoFit/>
          </a:bodyPr>
          <a:lstStyle/>
          <a:p>
            <a:pPr marL="285750" indent="-285750">
              <a:buFont typeface="Arial" panose="020B0604020202020204" pitchFamily="34" charset="0"/>
              <a:buChar char="•"/>
            </a:pPr>
            <a:r>
              <a:rPr lang="en-US" sz="2400" dirty="0"/>
              <a:t>    Numbers</a:t>
            </a:r>
          </a:p>
          <a:p>
            <a:pPr marL="285750" indent="-285750">
              <a:buFont typeface="Arial" panose="020B0604020202020204" pitchFamily="34" charset="0"/>
              <a:buChar char="•"/>
            </a:pPr>
            <a:r>
              <a:rPr lang="en-US" sz="2400" dirty="0"/>
              <a:t>    String</a:t>
            </a:r>
          </a:p>
          <a:p>
            <a:pPr marL="285750" indent="-285750">
              <a:buFont typeface="Arial" panose="020B0604020202020204" pitchFamily="34" charset="0"/>
              <a:buChar char="•"/>
            </a:pPr>
            <a:r>
              <a:rPr lang="en-US" sz="2400" dirty="0"/>
              <a:t>    List</a:t>
            </a:r>
          </a:p>
          <a:p>
            <a:pPr marL="285750" indent="-285750">
              <a:buFont typeface="Arial" panose="020B0604020202020204" pitchFamily="34" charset="0"/>
              <a:buChar char="•"/>
            </a:pPr>
            <a:r>
              <a:rPr lang="en-US" sz="2400" dirty="0"/>
              <a:t>    Tuple</a:t>
            </a:r>
          </a:p>
          <a:p>
            <a:pPr marL="285750" indent="-285750">
              <a:buFont typeface="Arial" panose="020B0604020202020204" pitchFamily="34" charset="0"/>
              <a:buChar char="•"/>
            </a:pPr>
            <a:r>
              <a:rPr lang="en-US" sz="2400" dirty="0"/>
              <a:t>    Dictionary</a:t>
            </a:r>
          </a:p>
        </p:txBody>
      </p:sp>
      <p:sp>
        <p:nvSpPr>
          <p:cNvPr id="7" name="pole tekstowe 6">
            <a:extLst>
              <a:ext uri="{FF2B5EF4-FFF2-40B4-BE49-F238E27FC236}">
                <a16:creationId xmlns:a16="http://schemas.microsoft.com/office/drawing/2014/main" id="{D0994160-3B88-431F-A10F-54E7712B1040}"/>
              </a:ext>
            </a:extLst>
          </p:cNvPr>
          <p:cNvSpPr txBox="1"/>
          <p:nvPr/>
        </p:nvSpPr>
        <p:spPr>
          <a:xfrm>
            <a:off x="849383" y="2146609"/>
            <a:ext cx="7464105" cy="738664"/>
          </a:xfrm>
          <a:prstGeom prst="rect">
            <a:avLst/>
          </a:prstGeom>
          <a:noFill/>
        </p:spPr>
        <p:txBody>
          <a:bodyPr wrap="square">
            <a:spAutoFit/>
          </a:bodyPr>
          <a:lstStyle/>
          <a:p>
            <a:r>
              <a:rPr lang="en-US" sz="2400" dirty="0"/>
              <a:t>Python </a:t>
            </a:r>
            <a:r>
              <a:rPr lang="pl-PL" sz="2400" dirty="0"/>
              <a:t>posiada pięć standardowych typów danych:</a:t>
            </a:r>
            <a:endParaRPr lang="en-US" sz="2400" dirty="0"/>
          </a:p>
          <a:p>
            <a:endParaRPr lang="en-US"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21710" y="3429000"/>
            <a:ext cx="3650144" cy="2053206"/>
          </a:xfrm>
          <a:prstGeom prst="rect">
            <a:avLst/>
          </a:prstGeom>
        </p:spPr>
      </p:pic>
    </p:spTree>
    <p:extLst>
      <p:ext uri="{BB962C8B-B14F-4D97-AF65-F5344CB8AC3E}">
        <p14:creationId xmlns:p14="http://schemas.microsoft.com/office/powerpoint/2010/main" val="227200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1098958" y="2323479"/>
            <a:ext cx="10435904" cy="2677656"/>
          </a:xfrm>
          <a:prstGeom prst="rect">
            <a:avLst/>
          </a:prstGeom>
          <a:noFill/>
        </p:spPr>
        <p:txBody>
          <a:bodyPr wrap="square">
            <a:spAutoFit/>
          </a:bodyPr>
          <a:lstStyle/>
          <a:p>
            <a:r>
              <a:rPr lang="pl-PL" sz="2400" dirty="0"/>
              <a:t>Lista to najbardziej elastyczny typem obiektu uporządkowanej struktury danych.</a:t>
            </a:r>
          </a:p>
          <a:p>
            <a:endParaRPr lang="pl-PL" sz="2400" dirty="0"/>
          </a:p>
          <a:p>
            <a:r>
              <a:rPr lang="pl-PL" sz="2400" dirty="0"/>
              <a:t>Elementy listy mogą reprezentować różne typy danych:</a:t>
            </a:r>
          </a:p>
          <a:p>
            <a:pPr marL="285750" indent="-285750">
              <a:buFont typeface="Arial" panose="020B0604020202020204" pitchFamily="34" charset="0"/>
              <a:buChar char="•"/>
            </a:pPr>
            <a:r>
              <a:rPr lang="pl-PL" sz="2400" dirty="0"/>
              <a:t>Liczby</a:t>
            </a:r>
          </a:p>
          <a:p>
            <a:pPr marL="285750" indent="-285750">
              <a:buFont typeface="Arial" panose="020B0604020202020204" pitchFamily="34" charset="0"/>
              <a:buChar char="•"/>
            </a:pPr>
            <a:r>
              <a:rPr lang="pl-PL" sz="2400" dirty="0"/>
              <a:t>Łańcuchy znaków</a:t>
            </a:r>
          </a:p>
          <a:p>
            <a:pPr marL="285750" indent="-285750">
              <a:buFont typeface="Arial" panose="020B0604020202020204" pitchFamily="34" charset="0"/>
              <a:buChar char="•"/>
            </a:pPr>
            <a:r>
              <a:rPr lang="pl-PL" sz="2400" dirty="0"/>
              <a:t>Wartości </a:t>
            </a:r>
            <a:r>
              <a:rPr lang="pl-PL" sz="2400" dirty="0" err="1"/>
              <a:t>bool</a:t>
            </a:r>
            <a:endParaRPr lang="pl-PL" sz="2400" dirty="0"/>
          </a:p>
          <a:p>
            <a:pPr marL="285750" indent="-285750">
              <a:buFont typeface="Arial" panose="020B0604020202020204" pitchFamily="34" charset="0"/>
              <a:buChar char="•"/>
            </a:pPr>
            <a:r>
              <a:rPr lang="pl-PL" sz="2400" dirty="0"/>
              <a:t>Wielokrotnie zagnieżdżone listy.</a:t>
            </a:r>
          </a:p>
        </p:txBody>
      </p:sp>
    </p:spTree>
    <p:extLst>
      <p:ext uri="{BB962C8B-B14F-4D97-AF65-F5344CB8AC3E}">
        <p14:creationId xmlns:p14="http://schemas.microsoft.com/office/powerpoint/2010/main" val="305764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3" name="Symbol zastępczy daty 2">
            <a:extLst>
              <a:ext uri="{FF2B5EF4-FFF2-40B4-BE49-F238E27FC236}">
                <a16:creationId xmlns:a16="http://schemas.microsoft.com/office/drawing/2014/main" id="{E6F66AB3-8180-445B-AA4D-E15CA2AA5CC2}"/>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5813B22A-C188-4DC6-B567-6402DFE6BC46}"/>
              </a:ext>
            </a:extLst>
          </p:cNvPr>
          <p:cNvSpPr txBox="1"/>
          <p:nvPr/>
        </p:nvSpPr>
        <p:spPr>
          <a:xfrm>
            <a:off x="1445003" y="2547458"/>
            <a:ext cx="9712355" cy="2677656"/>
          </a:xfrm>
          <a:prstGeom prst="rect">
            <a:avLst/>
          </a:prstGeom>
          <a:noFill/>
        </p:spPr>
        <p:txBody>
          <a:bodyPr wrap="square">
            <a:spAutoFit/>
          </a:bodyPr>
          <a:lstStyle/>
          <a:p>
            <a:r>
              <a:rPr lang="pl-PL" sz="2400" dirty="0" err="1"/>
              <a:t>Krotka</a:t>
            </a:r>
            <a:r>
              <a:rPr lang="pl-PL" sz="2400" dirty="0"/>
              <a:t> to struktura danych która jest odzwierciedleniem matematycznej </a:t>
            </a:r>
          </a:p>
          <a:p>
            <a:r>
              <a:rPr lang="pl-PL" sz="2400" dirty="0"/>
              <a:t>n-ki, czyli uporządkowanego ciągu wartości.</a:t>
            </a:r>
          </a:p>
          <a:p>
            <a:endParaRPr lang="pl-PL" sz="2400" dirty="0"/>
          </a:p>
          <a:p>
            <a:r>
              <a:rPr lang="pl-PL" sz="2400" dirty="0" err="1"/>
              <a:t>Krotki</a:t>
            </a:r>
            <a:r>
              <a:rPr lang="pl-PL" sz="2400" dirty="0"/>
              <a:t> przechowują stałe wartości o różnych typach danych – nie można zmodyfikować żadnego elementu.</a:t>
            </a:r>
          </a:p>
          <a:p>
            <a:endParaRPr lang="pl-PL" sz="2400" dirty="0"/>
          </a:p>
          <a:p>
            <a:r>
              <a:rPr lang="pl-PL" sz="2400" dirty="0"/>
              <a:t>Odczyt elementu wymaga podania jego indeksu liczbowego. </a:t>
            </a:r>
          </a:p>
        </p:txBody>
      </p:sp>
    </p:spTree>
    <p:extLst>
      <p:ext uri="{BB962C8B-B14F-4D97-AF65-F5344CB8AC3E}">
        <p14:creationId xmlns:p14="http://schemas.microsoft.com/office/powerpoint/2010/main" val="187550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B6A0AE-39AF-4A7C-96F6-52CBFC76F69B}"/>
              </a:ext>
            </a:extLst>
          </p:cNvPr>
          <p:cNvSpPr>
            <a:spLocks noGrp="1"/>
          </p:cNvSpPr>
          <p:nvPr>
            <p:ph type="title"/>
          </p:nvPr>
        </p:nvSpPr>
        <p:spPr/>
        <p:txBody>
          <a:bodyPr/>
          <a:lstStyle/>
          <a:p>
            <a:r>
              <a:rPr lang="pl-PL" dirty="0"/>
              <a:t>Agenda</a:t>
            </a:r>
          </a:p>
        </p:txBody>
      </p:sp>
      <p:sp>
        <p:nvSpPr>
          <p:cNvPr id="3" name="Symbol zastępczy daty 2">
            <a:extLst>
              <a:ext uri="{FF2B5EF4-FFF2-40B4-BE49-F238E27FC236}">
                <a16:creationId xmlns:a16="http://schemas.microsoft.com/office/drawing/2014/main" id="{B262B1DE-B58F-4FC6-B1BF-DE06F7882E4B}"/>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97C78E0A-11D1-4D57-82AE-791095591014}"/>
              </a:ext>
            </a:extLst>
          </p:cNvPr>
          <p:cNvSpPr txBox="1"/>
          <p:nvPr/>
        </p:nvSpPr>
        <p:spPr>
          <a:xfrm>
            <a:off x="2493628" y="1916052"/>
            <a:ext cx="6094602" cy="5632311"/>
          </a:xfrm>
          <a:prstGeom prst="rect">
            <a:avLst/>
          </a:prstGeom>
          <a:noFill/>
        </p:spPr>
        <p:txBody>
          <a:bodyPr wrap="square">
            <a:spAutoFit/>
          </a:bodyPr>
          <a:lstStyle/>
          <a:p>
            <a:pPr marL="342900" indent="-342900">
              <a:buFont typeface="+mj-lt"/>
              <a:buAutoNum type="arabicPeriod"/>
            </a:pPr>
            <a:r>
              <a:rPr lang="pl-PL"/>
              <a:t>Autoprezentacja.</a:t>
            </a:r>
          </a:p>
          <a:p>
            <a:pPr marL="342900" indent="-342900">
              <a:buFont typeface="+mj-lt"/>
              <a:buAutoNum type="arabicPeriod"/>
            </a:pPr>
            <a:r>
              <a:rPr lang="pl-PL"/>
              <a:t>Wstęp do języka Python</a:t>
            </a:r>
          </a:p>
          <a:p>
            <a:pPr marL="342900" indent="-342900">
              <a:buFont typeface="+mj-lt"/>
              <a:buAutoNum type="arabicPeriod"/>
            </a:pPr>
            <a:r>
              <a:rPr lang="pl-PL"/>
              <a:t>Historia języka Python</a:t>
            </a:r>
          </a:p>
          <a:p>
            <a:pPr marL="342900" indent="-342900">
              <a:buFont typeface="+mj-lt"/>
              <a:buAutoNum type="arabicPeriod"/>
            </a:pPr>
            <a:r>
              <a:rPr lang="pl-PL"/>
              <a:t>Zastosowania języka Python</a:t>
            </a:r>
          </a:p>
          <a:p>
            <a:pPr marL="342900" indent="-342900">
              <a:buFont typeface="+mj-lt"/>
              <a:buAutoNum type="arabicPeriod"/>
            </a:pPr>
            <a:r>
              <a:rPr lang="pl-PL"/>
              <a:t>IDE dla języka Python</a:t>
            </a:r>
          </a:p>
          <a:p>
            <a:pPr marL="342900" indent="-342900">
              <a:buFont typeface="+mj-lt"/>
              <a:buAutoNum type="arabicPeriod"/>
            </a:pPr>
            <a:r>
              <a:rPr lang="pl-PL"/>
              <a:t>PEP8</a:t>
            </a:r>
          </a:p>
          <a:p>
            <a:pPr marL="342900" indent="-342900">
              <a:buFont typeface="+mj-lt"/>
              <a:buAutoNum type="arabicPeriod"/>
            </a:pPr>
            <a:r>
              <a:rPr lang="en-US"/>
              <a:t>Podstawowe instrukcje języka</a:t>
            </a:r>
            <a:endParaRPr lang="pl-PL"/>
          </a:p>
          <a:p>
            <a:pPr marL="342900" indent="-342900">
              <a:buFont typeface="+mj-lt"/>
              <a:buAutoNum type="arabicPeriod"/>
            </a:pPr>
            <a:r>
              <a:rPr lang="en-US"/>
              <a:t>Funkcje w języku Python</a:t>
            </a:r>
            <a:endParaRPr lang="pl-PL"/>
          </a:p>
          <a:p>
            <a:pPr marL="342900" indent="-342900">
              <a:buFont typeface="+mj-lt"/>
              <a:buAutoNum type="arabicPeriod"/>
            </a:pPr>
            <a:r>
              <a:rPr lang="pl-PL"/>
              <a:t>Struktury danych w języku Python</a:t>
            </a:r>
          </a:p>
          <a:p>
            <a:pPr marL="342900" indent="-342900">
              <a:buFont typeface="+mj-lt"/>
              <a:buAutoNum type="arabicPeriod"/>
            </a:pPr>
            <a:r>
              <a:rPr lang="en-US"/>
              <a:t>Programowanie obiektowe</a:t>
            </a:r>
            <a:endParaRPr lang="pl-PL"/>
          </a:p>
          <a:p>
            <a:pPr marL="342900" indent="-342900">
              <a:buFont typeface="+mj-lt"/>
              <a:buAutoNum type="arabicPeriod"/>
            </a:pPr>
            <a:r>
              <a:rPr lang="en-US"/>
              <a:t>Obsługa i przechwytywanie wyjątków</a:t>
            </a:r>
            <a:endParaRPr lang="pl-PL"/>
          </a:p>
          <a:p>
            <a:pPr marL="342900" indent="-342900">
              <a:buFont typeface="+mj-lt"/>
              <a:buAutoNum type="arabicPeriod"/>
            </a:pPr>
            <a:r>
              <a:rPr lang="pl-PL"/>
              <a:t>Operacje na systemie plików w języku Python</a:t>
            </a:r>
          </a:p>
          <a:p>
            <a:pPr marL="342900" indent="-342900">
              <a:buFont typeface="+mj-lt"/>
              <a:buAutoNum type="arabicPeriod"/>
            </a:pPr>
            <a:r>
              <a:rPr lang="pl-PL"/>
              <a:t>Co dalej?</a:t>
            </a:r>
            <a:endParaRPr lang="en-US"/>
          </a:p>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endParaRPr lang="pl-PL"/>
          </a:p>
          <a:p>
            <a:pPr marL="342900" indent="-342900">
              <a:buFont typeface="+mj-lt"/>
              <a:buAutoNum type="arabicPeriod"/>
            </a:pPr>
            <a:endParaRPr lang="en-US" dirty="0"/>
          </a:p>
        </p:txBody>
      </p:sp>
      <p:sp>
        <p:nvSpPr>
          <p:cNvPr id="6" name="Symbol zastępczy tekstu 4">
            <a:extLst>
              <a:ext uri="{FF2B5EF4-FFF2-40B4-BE49-F238E27FC236}">
                <a16:creationId xmlns:a16="http://schemas.microsoft.com/office/drawing/2014/main" id="{2CE0F821-BF1C-42EC-9CAF-ED89822AA7D1}"/>
              </a:ext>
            </a:extLst>
          </p:cNvPr>
          <p:cNvSpPr txBox="1">
            <a:spLocks/>
          </p:cNvSpPr>
          <p:nvPr/>
        </p:nvSpPr>
        <p:spPr>
          <a:xfrm>
            <a:off x="2898600" y="3917701"/>
            <a:ext cx="7105272" cy="279757"/>
          </a:xfrm>
          <a:prstGeom prst="rect">
            <a:avLst/>
          </a:prstGeom>
        </p:spPr>
        <p:txBody>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9" name="Symbol zastępczy tekstu 7">
            <a:extLst>
              <a:ext uri="{FF2B5EF4-FFF2-40B4-BE49-F238E27FC236}">
                <a16:creationId xmlns:a16="http://schemas.microsoft.com/office/drawing/2014/main" id="{51C0DE9C-3211-4B99-BE9D-80C1A9A5E0AC}"/>
              </a:ext>
            </a:extLst>
          </p:cNvPr>
          <p:cNvSpPr txBox="1">
            <a:spLocks/>
          </p:cNvSpPr>
          <p:nvPr/>
        </p:nvSpPr>
        <p:spPr>
          <a:xfrm>
            <a:off x="2898600" y="5030929"/>
            <a:ext cx="7105272" cy="279757"/>
          </a:xfrm>
          <a:prstGeom prst="rect">
            <a:avLst/>
          </a:prstGeom>
        </p:spPr>
        <p:txBody>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Tree>
    <p:extLst>
      <p:ext uri="{BB962C8B-B14F-4D97-AF65-F5344CB8AC3E}">
        <p14:creationId xmlns:p14="http://schemas.microsoft.com/office/powerpoint/2010/main" val="218779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3" name="Symbol zastępczy daty 2">
            <a:extLst>
              <a:ext uri="{FF2B5EF4-FFF2-40B4-BE49-F238E27FC236}">
                <a16:creationId xmlns:a16="http://schemas.microsoft.com/office/drawing/2014/main" id="{2A4EC725-91CC-4B36-8A58-BD0A21A12DB0}"/>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5546FBE6-C7D7-4404-9AFA-2DF10B90E946}"/>
              </a:ext>
            </a:extLst>
          </p:cNvPr>
          <p:cNvSpPr txBox="1"/>
          <p:nvPr/>
        </p:nvSpPr>
        <p:spPr>
          <a:xfrm>
            <a:off x="991998" y="2254542"/>
            <a:ext cx="9561353" cy="1938992"/>
          </a:xfrm>
          <a:prstGeom prst="rect">
            <a:avLst/>
          </a:prstGeom>
          <a:noFill/>
        </p:spPr>
        <p:txBody>
          <a:bodyPr wrap="square">
            <a:spAutoFit/>
          </a:bodyPr>
          <a:lstStyle/>
          <a:p>
            <a:r>
              <a:rPr lang="pl-PL" sz="2400" dirty="0"/>
              <a:t>Zbiór jest kolekcją nieuporządkowaną, czyli nie gwarantuje zachowania żadnej kolejności elementów.</a:t>
            </a:r>
          </a:p>
          <a:p>
            <a:endParaRPr lang="pl-PL" sz="2400" dirty="0"/>
          </a:p>
          <a:p>
            <a:r>
              <a:rPr lang="pl-PL" sz="2400" dirty="0"/>
              <a:t>Zbiór gwarantuje brak duplikacji, czyli w zbiorze nigdy nie pojawią się dwa elementy o takiej samej wartości.</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991998" y="4730086"/>
            <a:ext cx="8540480" cy="830997"/>
          </a:xfrm>
          <a:prstGeom prst="rect">
            <a:avLst/>
          </a:prstGeom>
          <a:noFill/>
        </p:spPr>
        <p:txBody>
          <a:bodyPr wrap="none" rtlCol="0">
            <a:spAutoFit/>
          </a:bodyPr>
          <a:lstStyle/>
          <a:p>
            <a:r>
              <a:rPr lang="pl-PL" sz="2400" b="1" dirty="0" err="1"/>
              <a:t>Frozenset</a:t>
            </a:r>
            <a:r>
              <a:rPr lang="pl-PL" sz="2400" dirty="0"/>
              <a:t>  -  zbiór  </a:t>
            </a:r>
            <a:r>
              <a:rPr lang="pl-PL" sz="2400" dirty="0" err="1"/>
              <a:t>niemutowalny</a:t>
            </a:r>
            <a:r>
              <a:rPr lang="pl-PL" sz="2400" dirty="0"/>
              <a:t>  - nie można do niego dodawać </a:t>
            </a:r>
          </a:p>
          <a:p>
            <a:r>
              <a:rPr lang="pl-PL" sz="2400" dirty="0"/>
              <a:t>lub z niego usuwać elementów.</a:t>
            </a:r>
          </a:p>
        </p:txBody>
      </p:sp>
    </p:spTree>
    <p:extLst>
      <p:ext uri="{BB962C8B-B14F-4D97-AF65-F5344CB8AC3E}">
        <p14:creationId xmlns:p14="http://schemas.microsoft.com/office/powerpoint/2010/main" val="4110965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3" name="Symbol zastępczy daty 2">
            <a:extLst>
              <a:ext uri="{FF2B5EF4-FFF2-40B4-BE49-F238E27FC236}">
                <a16:creationId xmlns:a16="http://schemas.microsoft.com/office/drawing/2014/main" id="{332E19A8-6657-40A1-B2D9-717B4B5DD186}"/>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61DE9F52-52DE-4F14-94A3-C808A8A8A7B0}"/>
              </a:ext>
            </a:extLst>
          </p:cNvPr>
          <p:cNvSpPr txBox="1"/>
          <p:nvPr/>
        </p:nvSpPr>
        <p:spPr>
          <a:xfrm>
            <a:off x="1075887" y="2644170"/>
            <a:ext cx="9502629" cy="2677656"/>
          </a:xfrm>
          <a:prstGeom prst="rect">
            <a:avLst/>
          </a:prstGeom>
          <a:noFill/>
        </p:spPr>
        <p:txBody>
          <a:bodyPr wrap="square">
            <a:spAutoFit/>
          </a:bodyPr>
          <a:lstStyle/>
          <a:p>
            <a:r>
              <a:rPr lang="pl-PL" sz="2400" dirty="0"/>
              <a:t>Słowniki są to struktury asocjacyjne  - czyli pary (klucz, wartość)  gdzie klucz opisuje nazwę pola wartości. </a:t>
            </a:r>
          </a:p>
          <a:p>
            <a:endParaRPr lang="pl-PL" sz="2400" dirty="0"/>
          </a:p>
          <a:p>
            <a:r>
              <a:rPr lang="pl-PL" sz="2400" dirty="0"/>
              <a:t>Klucz może być stringiem lub liczbą.</a:t>
            </a:r>
          </a:p>
          <a:p>
            <a:endParaRPr lang="pl-PL" sz="2400" dirty="0"/>
          </a:p>
          <a:p>
            <a:r>
              <a:rPr lang="pl-PL" sz="2400" dirty="0"/>
              <a:t>Słowniki są podobne do list, z tą różnicą że za identyfikację elementu odpowiada klucz a nie indeks położenia elementu w liście.</a:t>
            </a:r>
          </a:p>
        </p:txBody>
      </p:sp>
    </p:spTree>
    <p:extLst>
      <p:ext uri="{BB962C8B-B14F-4D97-AF65-F5344CB8AC3E}">
        <p14:creationId xmlns:p14="http://schemas.microsoft.com/office/powerpoint/2010/main" val="277799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8F9917-225C-45D9-8815-B1A0387A3AA4}"/>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EC3A3B1D-F78F-4C6E-A375-BBE636B40991}"/>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6A0B934D-D74F-4B66-80B6-E5B2E1E4FEBB}"/>
              </a:ext>
            </a:extLst>
          </p:cNvPr>
          <p:cNvSpPr txBox="1"/>
          <p:nvPr/>
        </p:nvSpPr>
        <p:spPr>
          <a:xfrm>
            <a:off x="1193334" y="2579263"/>
            <a:ext cx="8462394" cy="2308324"/>
          </a:xfrm>
          <a:prstGeom prst="rect">
            <a:avLst/>
          </a:prstGeom>
          <a:noFill/>
        </p:spPr>
        <p:txBody>
          <a:bodyPr wrap="square">
            <a:spAutoFit/>
          </a:bodyPr>
          <a:lstStyle/>
          <a:p>
            <a:r>
              <a:rPr lang="pl-PL" sz="2400" dirty="0"/>
              <a:t>Funkcja jest uporządkowanym, zdolnym do wielokrotnego użycia fragmentem kodu, odpowiadającym za wykonanie pojedynczej czynności.</a:t>
            </a:r>
          </a:p>
          <a:p>
            <a:endParaRPr lang="pl-PL" sz="2400" dirty="0"/>
          </a:p>
          <a:p>
            <a:r>
              <a:rPr lang="pl-PL" sz="2400" dirty="0"/>
              <a:t>Dzięki funkcjom można wykonywać tę samą czynność stosując inne wartości (parametry funkcji).</a:t>
            </a:r>
          </a:p>
        </p:txBody>
      </p:sp>
    </p:spTree>
    <p:extLst>
      <p:ext uri="{BB962C8B-B14F-4D97-AF65-F5344CB8AC3E}">
        <p14:creationId xmlns:p14="http://schemas.microsoft.com/office/powerpoint/2010/main" val="305984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746620" y="2246932"/>
            <a:ext cx="3605169" cy="774186"/>
          </a:xfrm>
          <a:prstGeom prst="rect">
            <a:avLst/>
          </a:prstGeom>
          <a:noFill/>
        </p:spPr>
        <p:txBody>
          <a:bodyPr wrap="square">
            <a:spAutoFit/>
          </a:bodyPr>
          <a:lstStyle/>
          <a:p>
            <a:pPr>
              <a:lnSpc>
                <a:spcPct val="107000"/>
              </a:lnSpc>
              <a:spcAft>
                <a:spcPts val="800"/>
              </a:spcAft>
            </a:pP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nazwa(</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 = 0</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return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a+b+c</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5010325" y="1330897"/>
            <a:ext cx="6094602" cy="774186"/>
          </a:xfrm>
          <a:prstGeom prst="rect">
            <a:avLst/>
          </a:prstGeom>
          <a:noFill/>
        </p:spPr>
        <p:txBody>
          <a:bodyPr wrap="square">
            <a:spAutoFit/>
          </a:bodyPr>
          <a:lstStyle/>
          <a:p>
            <a:pPr>
              <a:lnSpc>
                <a:spcPct val="107000"/>
              </a:lnSpc>
              <a:spcAft>
                <a:spcPts val="800"/>
              </a:spcAft>
            </a:pP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info():</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"najładniejsze miasto: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miasto3</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7804606" y="3829588"/>
            <a:ext cx="2447488" cy="923330"/>
          </a:xfrm>
          <a:prstGeom prst="rect">
            <a:avLst/>
          </a:prstGeom>
          <a:noFill/>
        </p:spPr>
        <p:txBody>
          <a:bodyPr wrap="square">
            <a:spAutoFit/>
          </a:bodyPr>
          <a:lstStyle/>
          <a:p>
            <a:r>
              <a:rPr lang="pl-PL" dirty="0"/>
              <a:t>x = lambda a:a+10;</a:t>
            </a:r>
          </a:p>
          <a:p>
            <a:r>
              <a:rPr lang="pl-PL" dirty="0" err="1"/>
              <a:t>print</a:t>
            </a:r>
            <a:r>
              <a:rPr lang="pl-PL" dirty="0"/>
              <a:t>(x(5))</a:t>
            </a:r>
          </a:p>
          <a:p>
            <a:r>
              <a:rPr lang="pl-PL" dirty="0" err="1"/>
              <a:t>print</a:t>
            </a:r>
            <a:r>
              <a:rPr lang="pl-PL"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1084278" y="3829588"/>
            <a:ext cx="6094602" cy="1971052"/>
          </a:xfrm>
          <a:prstGeom prst="rect">
            <a:avLst/>
          </a:prstGeom>
          <a:noFill/>
        </p:spPr>
        <p:txBody>
          <a:bodyPr wrap="square">
            <a:spAutoFit/>
          </a:bodyPr>
          <a:lstStyle/>
          <a:p>
            <a:pPr>
              <a:lnSpc>
                <a:spcPct val="107000"/>
              </a:lnSpc>
              <a:spcAft>
                <a:spcPts val="800"/>
              </a:spcAft>
            </a:pP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zamki</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id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zamki</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"największy </a:t>
            </a:r>
            <a:r>
              <a:rPr lang="pl-PL" sz="18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zamek:"</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zamki</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[2])</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id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zamki(1,</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"Malbork"</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"Ogrodzieniec"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"Janowiec"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746620" y="3474061"/>
            <a:ext cx="6432260" cy="2594326"/>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3" name="Prostokąt 12">
            <a:extLst>
              <a:ext uri="{FF2B5EF4-FFF2-40B4-BE49-F238E27FC236}">
                <a16:creationId xmlns:a16="http://schemas.microsoft.com/office/drawing/2014/main" id="{9EC8DA28-24E6-4D63-B97F-F522C7A28357}"/>
              </a:ext>
            </a:extLst>
          </p:cNvPr>
          <p:cNvSpPr/>
          <p:nvPr/>
        </p:nvSpPr>
        <p:spPr>
          <a:xfrm>
            <a:off x="7709483" y="3428999"/>
            <a:ext cx="2542611"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6" name="Prostokąt 15">
            <a:extLst>
              <a:ext uri="{FF2B5EF4-FFF2-40B4-BE49-F238E27FC236}">
                <a16:creationId xmlns:a16="http://schemas.microsoft.com/office/drawing/2014/main" id="{79220305-1FE3-40E2-B01C-EA1F531AD5BC}"/>
              </a:ext>
            </a:extLst>
          </p:cNvPr>
          <p:cNvSpPr/>
          <p:nvPr/>
        </p:nvSpPr>
        <p:spPr>
          <a:xfrm>
            <a:off x="4848837" y="923633"/>
            <a:ext cx="6094602"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7" name="Prostokąt 16">
            <a:extLst>
              <a:ext uri="{FF2B5EF4-FFF2-40B4-BE49-F238E27FC236}">
                <a16:creationId xmlns:a16="http://schemas.microsoft.com/office/drawing/2014/main" id="{0301F224-1F38-4F6D-A32E-482DF46B7845}"/>
              </a:ext>
            </a:extLst>
          </p:cNvPr>
          <p:cNvSpPr/>
          <p:nvPr/>
        </p:nvSpPr>
        <p:spPr>
          <a:xfrm>
            <a:off x="575894" y="2001706"/>
            <a:ext cx="3023265" cy="126463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88749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a:xfrm>
            <a:off x="684656" y="445404"/>
            <a:ext cx="11029616" cy="579025"/>
          </a:xfrm>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1008776" y="1901976"/>
            <a:ext cx="5190688" cy="3970318"/>
          </a:xfrm>
          <a:prstGeom prst="rect">
            <a:avLst/>
          </a:prstGeom>
          <a:noFill/>
        </p:spPr>
        <p:txBody>
          <a:bodyPr wrap="square">
            <a:spAutoFit/>
          </a:bodyPr>
          <a:lstStyle/>
          <a:p>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"418"</a:t>
            </a:r>
            <a:endParaRPr lang="pl-PL" sz="1800" dirty="0">
              <a:solidFill>
                <a:srgbClr val="000000"/>
              </a:solidFill>
              <a:latin typeface="Consolas" panose="020B0609020204030204" pitchFamily="49" charset="0"/>
            </a:endParaRPr>
          </a:p>
          <a:p>
            <a:endParaRPr lang="pl-PL" sz="1800" dirty="0">
              <a:solidFill>
                <a:srgbClr val="000000"/>
              </a:solidFill>
              <a:latin typeface="Consolas" panose="020B0609020204030204" pitchFamily="49" charset="0"/>
            </a:endParaRPr>
          </a:p>
          <a:p>
            <a:r>
              <a:rPr lang="pl-PL" sz="1800" dirty="0" err="1">
                <a:solidFill>
                  <a:srgbClr val="000000"/>
                </a:solidFill>
                <a:latin typeface="Consolas" panose="020B0609020204030204" pitchFamily="49" charset="0"/>
              </a:rPr>
              <a:t>match</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case</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"200"</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"OK"</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do_something_good</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case</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"404"</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"Not </a:t>
            </a:r>
            <a:r>
              <a:rPr lang="pl-PL" sz="1800" dirty="0" err="1">
                <a:solidFill>
                  <a:srgbClr val="A31515"/>
                </a:solidFill>
                <a:latin typeface="Consolas" panose="020B0609020204030204" pitchFamily="49" charset="0"/>
              </a:rPr>
              <a:t>Found</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do_something_bad</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case</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"418"</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err="1">
                <a:solidFill>
                  <a:srgbClr val="A31515"/>
                </a:solidFill>
                <a:latin typeface="Consolas" panose="020B0609020204030204" pitchFamily="49" charset="0"/>
              </a:rPr>
              <a:t>I'm</a:t>
            </a:r>
            <a:r>
              <a:rPr lang="pl-PL" sz="1800" dirty="0">
                <a:solidFill>
                  <a:srgbClr val="A31515"/>
                </a:solidFill>
                <a:latin typeface="Consolas" panose="020B0609020204030204" pitchFamily="49" charset="0"/>
              </a:rPr>
              <a:t> a </a:t>
            </a:r>
            <a:r>
              <a:rPr lang="pl-PL" sz="1800" dirty="0" err="1">
                <a:solidFill>
                  <a:srgbClr val="A31515"/>
                </a:solidFill>
                <a:latin typeface="Consolas" panose="020B0609020204030204" pitchFamily="49" charset="0"/>
              </a:rPr>
              <a:t>teapot</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make_coffee</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case</a:t>
            </a:r>
            <a:r>
              <a:rPr lang="pl-PL" sz="1800" dirty="0">
                <a:solidFill>
                  <a:srgbClr val="000000"/>
                </a:solidFill>
                <a:latin typeface="Consolas" panose="020B0609020204030204" pitchFamily="49" charset="0"/>
              </a:rPr>
              <a:t> _:</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err="1">
                <a:solidFill>
                  <a:srgbClr val="A31515"/>
                </a:solidFill>
                <a:latin typeface="Consolas" panose="020B0609020204030204" pitchFamily="49" charset="0"/>
              </a:rPr>
              <a:t>Code</a:t>
            </a:r>
            <a:r>
              <a:rPr lang="pl-PL" sz="1800" dirty="0">
                <a:solidFill>
                  <a:srgbClr val="A31515"/>
                </a:solidFill>
                <a:latin typeface="Consolas" panose="020B0609020204030204" pitchFamily="49" charset="0"/>
              </a:rPr>
              <a:t> not </a:t>
            </a:r>
            <a:r>
              <a:rPr lang="pl-PL" sz="1800" dirty="0" err="1">
                <a:solidFill>
                  <a:srgbClr val="A31515"/>
                </a:solidFill>
                <a:latin typeface="Consolas" panose="020B0609020204030204" pitchFamily="49" charset="0"/>
              </a:rPr>
              <a:t>found</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endParaRPr lang="pl-PL"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6822347" y="1849370"/>
            <a:ext cx="4158842" cy="3416320"/>
          </a:xfrm>
          <a:prstGeom prst="rect">
            <a:avLst/>
          </a:prstGeom>
          <a:noFill/>
        </p:spPr>
        <p:txBody>
          <a:bodyPr wrap="square">
            <a:spAutoFit/>
          </a:bodyPr>
          <a:lstStyle/>
          <a:p>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"418"</a:t>
            </a:r>
            <a:endParaRPr lang="pl-PL" sz="1800" dirty="0">
              <a:solidFill>
                <a:srgbClr val="000000"/>
              </a:solidFill>
              <a:latin typeface="Consolas" panose="020B0609020204030204" pitchFamily="49" charset="0"/>
            </a:endParaRPr>
          </a:p>
          <a:p>
            <a:r>
              <a:rPr lang="pl-PL" sz="1800" dirty="0" err="1">
                <a:solidFill>
                  <a:srgbClr val="0000FF"/>
                </a:solidFill>
                <a:latin typeface="Consolas" panose="020B0609020204030204" pitchFamily="49" charset="0"/>
              </a:rPr>
              <a:t>if</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"418"</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"OK"</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do_something_good</a:t>
            </a:r>
            <a:r>
              <a:rPr lang="pl-PL" sz="1800" dirty="0">
                <a:solidFill>
                  <a:srgbClr val="000000"/>
                </a:solidFill>
                <a:latin typeface="Consolas" panose="020B0609020204030204" pitchFamily="49" charset="0"/>
              </a:rPr>
              <a:t>()</a:t>
            </a:r>
          </a:p>
          <a:p>
            <a:r>
              <a:rPr lang="pl-PL" sz="1800" dirty="0" err="1">
                <a:solidFill>
                  <a:srgbClr val="0000FF"/>
                </a:solidFill>
                <a:latin typeface="Consolas" panose="020B0609020204030204" pitchFamily="49" charset="0"/>
              </a:rPr>
              <a:t>elif</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"404"</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"Not </a:t>
            </a:r>
            <a:r>
              <a:rPr lang="pl-PL" sz="1800" dirty="0" err="1">
                <a:solidFill>
                  <a:srgbClr val="A31515"/>
                </a:solidFill>
                <a:latin typeface="Consolas" panose="020B0609020204030204" pitchFamily="49" charset="0"/>
              </a:rPr>
              <a:t>Found</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do_something_bad</a:t>
            </a:r>
            <a:r>
              <a:rPr lang="pl-PL" sz="1800" dirty="0">
                <a:solidFill>
                  <a:srgbClr val="000000"/>
                </a:solidFill>
                <a:latin typeface="Consolas" panose="020B0609020204030204" pitchFamily="49" charset="0"/>
              </a:rPr>
              <a:t>()</a:t>
            </a:r>
          </a:p>
          <a:p>
            <a:r>
              <a:rPr lang="pl-PL" sz="1800" dirty="0" err="1">
                <a:solidFill>
                  <a:srgbClr val="0000FF"/>
                </a:solidFill>
                <a:latin typeface="Consolas" panose="020B0609020204030204" pitchFamily="49" charset="0"/>
              </a:rPr>
              <a:t>elif</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http_code</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"418"</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err="1">
                <a:solidFill>
                  <a:srgbClr val="A31515"/>
                </a:solidFill>
                <a:latin typeface="Consolas" panose="020B0609020204030204" pitchFamily="49" charset="0"/>
              </a:rPr>
              <a:t>I'm</a:t>
            </a:r>
            <a:r>
              <a:rPr lang="pl-PL" sz="1800" dirty="0">
                <a:solidFill>
                  <a:srgbClr val="A31515"/>
                </a:solidFill>
                <a:latin typeface="Consolas" panose="020B0609020204030204" pitchFamily="49" charset="0"/>
              </a:rPr>
              <a:t> a </a:t>
            </a:r>
            <a:r>
              <a:rPr lang="pl-PL" sz="1800" dirty="0" err="1">
                <a:solidFill>
                  <a:srgbClr val="A31515"/>
                </a:solidFill>
                <a:latin typeface="Consolas" panose="020B0609020204030204" pitchFamily="49" charset="0"/>
              </a:rPr>
              <a:t>teapot</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make_coffee</a:t>
            </a:r>
            <a:r>
              <a:rPr lang="pl-PL" sz="1800" dirty="0">
                <a:solidFill>
                  <a:srgbClr val="000000"/>
                </a:solidFill>
                <a:latin typeface="Consolas" panose="020B0609020204030204" pitchFamily="49" charset="0"/>
              </a:rPr>
              <a:t>()</a:t>
            </a:r>
          </a:p>
          <a:p>
            <a:r>
              <a:rPr lang="pl-PL" sz="1800" dirty="0" err="1">
                <a:solidFill>
                  <a:srgbClr val="0000FF"/>
                </a:solidFill>
                <a:latin typeface="Consolas" panose="020B0609020204030204" pitchFamily="49" charset="0"/>
              </a:rPr>
              <a:t>else</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err="1">
                <a:solidFill>
                  <a:srgbClr val="A31515"/>
                </a:solidFill>
                <a:latin typeface="Consolas" panose="020B0609020204030204" pitchFamily="49" charset="0"/>
              </a:rPr>
              <a:t>Code</a:t>
            </a:r>
            <a:r>
              <a:rPr lang="pl-PL" sz="1800" dirty="0">
                <a:solidFill>
                  <a:srgbClr val="A31515"/>
                </a:solidFill>
                <a:latin typeface="Consolas" panose="020B0609020204030204" pitchFamily="49" charset="0"/>
              </a:rPr>
              <a:t> not </a:t>
            </a:r>
            <a:r>
              <a:rPr lang="pl-PL" sz="1800" dirty="0" err="1">
                <a:solidFill>
                  <a:srgbClr val="A31515"/>
                </a:solidFill>
                <a:latin typeface="Consolas" panose="020B0609020204030204" pitchFamily="49" charset="0"/>
              </a:rPr>
              <a:t>found</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endParaRPr lang="pl-PL" dirty="0"/>
          </a:p>
        </p:txBody>
      </p:sp>
      <p:sp>
        <p:nvSpPr>
          <p:cNvPr id="10" name="Prostokąt 9">
            <a:extLst>
              <a:ext uri="{FF2B5EF4-FFF2-40B4-BE49-F238E27FC236}">
                <a16:creationId xmlns:a16="http://schemas.microsoft.com/office/drawing/2014/main" id="{3D77F1FD-AFD0-4970-BD78-FC5AE077337D}"/>
              </a:ext>
            </a:extLst>
          </p:cNvPr>
          <p:cNvSpPr/>
          <p:nvPr/>
        </p:nvSpPr>
        <p:spPr>
          <a:xfrm>
            <a:off x="6526635" y="1738635"/>
            <a:ext cx="4454554" cy="3637790"/>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1" name="Prostokąt 10">
            <a:extLst>
              <a:ext uri="{FF2B5EF4-FFF2-40B4-BE49-F238E27FC236}">
                <a16:creationId xmlns:a16="http://schemas.microsoft.com/office/drawing/2014/main" id="{E74908A4-F3F4-4B80-A3A3-83C0B2995679}"/>
              </a:ext>
            </a:extLst>
          </p:cNvPr>
          <p:cNvSpPr/>
          <p:nvPr/>
        </p:nvSpPr>
        <p:spPr>
          <a:xfrm>
            <a:off x="867027" y="1533399"/>
            <a:ext cx="4798339" cy="4491414"/>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1008776" y="1094248"/>
            <a:ext cx="1354410" cy="369332"/>
          </a:xfrm>
          <a:prstGeom prst="rect">
            <a:avLst/>
          </a:prstGeom>
          <a:noFill/>
        </p:spPr>
        <p:txBody>
          <a:bodyPr wrap="none" rtlCol="0">
            <a:spAutoFit/>
          </a:bodyPr>
          <a:lstStyle/>
          <a:p>
            <a:r>
              <a:rPr lang="pl-PL" dirty="0" err="1"/>
              <a:t>Python</a:t>
            </a:r>
            <a:r>
              <a:rPr lang="pl-PL"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6637789" y="1024429"/>
            <a:ext cx="1199367" cy="369332"/>
          </a:xfrm>
          <a:prstGeom prst="rect">
            <a:avLst/>
          </a:prstGeom>
          <a:noFill/>
        </p:spPr>
        <p:txBody>
          <a:bodyPr wrap="none" rtlCol="0">
            <a:spAutoFit/>
          </a:bodyPr>
          <a:lstStyle/>
          <a:p>
            <a:r>
              <a:rPr lang="pl-PL" dirty="0" err="1"/>
              <a:t>Python</a:t>
            </a:r>
            <a:r>
              <a:rPr lang="pl-PL" dirty="0"/>
              <a:t> 3.x</a:t>
            </a:r>
          </a:p>
        </p:txBody>
      </p:sp>
    </p:spTree>
    <p:extLst>
      <p:ext uri="{BB962C8B-B14F-4D97-AF65-F5344CB8AC3E}">
        <p14:creationId xmlns:p14="http://schemas.microsoft.com/office/powerpoint/2010/main" val="647854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1065402" y="2553934"/>
            <a:ext cx="9622172" cy="2308324"/>
          </a:xfrm>
          <a:prstGeom prst="rect">
            <a:avLst/>
          </a:prstGeom>
          <a:noFill/>
        </p:spPr>
        <p:txBody>
          <a:bodyPr wrap="square">
            <a:spAutoFit/>
          </a:bodyPr>
          <a:lstStyle/>
          <a:p>
            <a:r>
              <a:rPr lang="pl-PL" sz="2400" b="1" dirty="0"/>
              <a:t>Programowanie obiektowe </a:t>
            </a:r>
            <a:r>
              <a:rPr lang="pl-PL" sz="2400" dirty="0"/>
              <a:t>– paradygmat programowania, w którym programy definiuje się za pomocą obiektów – elementów łączących stan i zachowanie. </a:t>
            </a:r>
          </a:p>
          <a:p>
            <a:endParaRPr lang="pl-PL" sz="2400" dirty="0"/>
          </a:p>
          <a:p>
            <a:r>
              <a:rPr lang="pl-PL" sz="2400"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1066801" y="1613963"/>
            <a:ext cx="11125199" cy="1033463"/>
          </a:xfrm>
          <a:prstGeom prst="rect">
            <a:avLst/>
          </a:prstGeom>
        </p:spPr>
        <p:txBody>
          <a:bodyPr vert="horz" wrap="square" lIns="121920" tIns="60960" rIns="121920" bIns="60960" rtlCol="0">
            <a:noAutofit/>
          </a:bodyPr>
          <a:lstStyle/>
          <a:p>
            <a:r>
              <a:rPr lang="pl-PL" sz="4267"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014" y="2690353"/>
            <a:ext cx="4041564" cy="3040443"/>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861691" y="1429338"/>
            <a:ext cx="10308199" cy="3785652"/>
          </a:xfrm>
          <a:prstGeom prst="rect">
            <a:avLst/>
          </a:prstGeom>
        </p:spPr>
        <p:txBody>
          <a:bodyPr wrap="square">
            <a:spAutoFit/>
          </a:bodyPr>
          <a:lstStyle/>
          <a:p>
            <a:r>
              <a:rPr lang="pl-PL" sz="2400" b="1" dirty="0"/>
              <a:t>Abstrakcja</a:t>
            </a:r>
            <a:r>
              <a:rPr lang="pl-PL" sz="2400"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sz="2400" dirty="0"/>
          </a:p>
          <a:p>
            <a:r>
              <a:rPr lang="pl-PL" sz="2400" b="1" dirty="0"/>
              <a:t>Hermetyzacja(separacja):</a:t>
            </a:r>
            <a:r>
              <a:rPr lang="pl-PL" sz="2400"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65004" y="1705451"/>
            <a:ext cx="11513648" cy="3785652"/>
          </a:xfrm>
          <a:prstGeom prst="rect">
            <a:avLst/>
          </a:prstGeom>
        </p:spPr>
        <p:txBody>
          <a:bodyPr wrap="square">
            <a:spAutoFit/>
          </a:bodyPr>
          <a:lstStyle/>
          <a:p>
            <a:r>
              <a:rPr lang="pl-PL" sz="2400" b="1" dirty="0"/>
              <a:t>Dziedziczenie(kompozycja):</a:t>
            </a:r>
            <a:r>
              <a:rPr lang="pl-PL" sz="2400"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sz="2400" dirty="0"/>
          </a:p>
          <a:p>
            <a:r>
              <a:rPr lang="pl-PL" sz="2400" b="1" dirty="0"/>
              <a:t>Polimorfizm(wielopostaciowość): </a:t>
            </a:r>
            <a:r>
              <a:rPr lang="pl-PL" sz="2400"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1159778" y="2002819"/>
            <a:ext cx="8420450" cy="3566874"/>
          </a:xfrm>
          <a:prstGeom prst="rect">
            <a:avLst/>
          </a:prstGeom>
          <a:noFill/>
        </p:spPr>
        <p:txBody>
          <a:bodyPr wrap="square">
            <a:spAutoFit/>
          </a:bodyPr>
          <a:lstStyle/>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KlasaPierwsza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print_ab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 = {}, b =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.format(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AA69FC-924E-4267-9111-79046165C6B6}"/>
              </a:ext>
            </a:extLst>
          </p:cNvPr>
          <p:cNvSpPr>
            <a:spLocks noGrp="1"/>
          </p:cNvSpPr>
          <p:nvPr>
            <p:ph type="title"/>
          </p:nvPr>
        </p:nvSpPr>
        <p:spPr/>
        <p:txBody>
          <a:bodyPr/>
          <a:lstStyle/>
          <a:p>
            <a:r>
              <a:rPr lang="pl-PL" dirty="0"/>
              <a:t>dr inż. Marcin Albiniak</a:t>
            </a:r>
          </a:p>
        </p:txBody>
      </p:sp>
      <p:sp>
        <p:nvSpPr>
          <p:cNvPr id="3" name="Symbol zastępczy daty 2">
            <a:extLst>
              <a:ext uri="{FF2B5EF4-FFF2-40B4-BE49-F238E27FC236}">
                <a16:creationId xmlns:a16="http://schemas.microsoft.com/office/drawing/2014/main" id="{81CBCE30-A0C6-456C-A419-70428A5C5AB2}"/>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pic>
        <p:nvPicPr>
          <p:cNvPr id="5" name="Obraz 4" descr="Obraz zawierający mężczyzna, ściana, osoba, wewnątrz&#10;&#10;Opis wygenerowany automatycznie">
            <a:extLst>
              <a:ext uri="{FF2B5EF4-FFF2-40B4-BE49-F238E27FC236}">
                <a16:creationId xmlns:a16="http://schemas.microsoft.com/office/drawing/2014/main" id="{C4586339-1555-4588-B5AC-56266D280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94" y="2059497"/>
            <a:ext cx="1818915" cy="2739006"/>
          </a:xfrm>
          <a:prstGeom prst="rect">
            <a:avLst/>
          </a:prstGeom>
        </p:spPr>
      </p:pic>
      <p:sp>
        <p:nvSpPr>
          <p:cNvPr id="6" name="pole tekstowe 5">
            <a:extLst>
              <a:ext uri="{FF2B5EF4-FFF2-40B4-BE49-F238E27FC236}">
                <a16:creationId xmlns:a16="http://schemas.microsoft.com/office/drawing/2014/main" id="{BFB6772D-04D7-4E25-ADC0-EC58976A4A83}"/>
              </a:ext>
            </a:extLst>
          </p:cNvPr>
          <p:cNvSpPr txBox="1"/>
          <p:nvPr/>
        </p:nvSpPr>
        <p:spPr>
          <a:xfrm>
            <a:off x="2578984" y="2134142"/>
            <a:ext cx="9613016" cy="1754326"/>
          </a:xfrm>
          <a:prstGeom prst="rect">
            <a:avLst/>
          </a:prstGeom>
          <a:noFill/>
        </p:spPr>
        <p:txBody>
          <a:bodyPr wrap="none" rtlCol="0">
            <a:spAutoFit/>
          </a:bodyPr>
          <a:lstStyle/>
          <a:p>
            <a:r>
              <a:rPr lang="pl-PL"/>
              <a:t>Studia magisterskie z Fizyki  - Uniwersytet Marii Curie – Skłodowskiej w Lublinie – </a:t>
            </a:r>
          </a:p>
          <a:p>
            <a:r>
              <a:rPr lang="pl-PL"/>
              <a:t>Wydział Matematyki, Fizyki i Informatyki</a:t>
            </a:r>
          </a:p>
          <a:p>
            <a:endParaRPr lang="pl-PL"/>
          </a:p>
          <a:p>
            <a:r>
              <a:rPr lang="pl-PL"/>
              <a:t>Doktorat z wyróżnieniem – Politechnika Śląska – Wydział Automatyki, Elektroniki i Informatyki,</a:t>
            </a:r>
          </a:p>
          <a:p>
            <a:r>
              <a:rPr lang="pl-PL"/>
              <a:t>dziedzina: Informatyka techniczna i telekomunikacja,  specjalność: Uczenie głębokie i maszynowe.</a:t>
            </a:r>
          </a:p>
          <a:p>
            <a:r>
              <a:rPr lang="pl-PL" b="1"/>
              <a:t>Praca: </a:t>
            </a:r>
            <a:r>
              <a:rPr lang="pl-PL" i="1"/>
              <a:t>Zastosowanie teorii gier do procesu weryfikacji jakości nauczania na odległość.</a:t>
            </a:r>
            <a:endParaRPr lang="pl-PL" i="1" dirty="0"/>
          </a:p>
        </p:txBody>
      </p:sp>
      <p:sp>
        <p:nvSpPr>
          <p:cNvPr id="7" name="pole tekstowe 6">
            <a:extLst>
              <a:ext uri="{FF2B5EF4-FFF2-40B4-BE49-F238E27FC236}">
                <a16:creationId xmlns:a16="http://schemas.microsoft.com/office/drawing/2014/main" id="{D47F41F1-8348-44A2-9F4B-808D26BCF349}"/>
              </a:ext>
            </a:extLst>
          </p:cNvPr>
          <p:cNvSpPr txBox="1"/>
          <p:nvPr/>
        </p:nvSpPr>
        <p:spPr>
          <a:xfrm>
            <a:off x="2649893" y="4304620"/>
            <a:ext cx="3704989" cy="369332"/>
          </a:xfrm>
          <a:prstGeom prst="rect">
            <a:avLst/>
          </a:prstGeom>
          <a:noFill/>
        </p:spPr>
        <p:txBody>
          <a:bodyPr wrap="none" rtlCol="0">
            <a:spAutoFit/>
          </a:bodyPr>
          <a:lstStyle/>
          <a:p>
            <a:r>
              <a:rPr lang="pl-PL" dirty="0"/>
              <a:t>Fundacja EXE.EDU  - Prezes Zarządu</a:t>
            </a:r>
          </a:p>
        </p:txBody>
      </p:sp>
      <p:sp>
        <p:nvSpPr>
          <p:cNvPr id="8" name="pole tekstowe 7">
            <a:extLst>
              <a:ext uri="{FF2B5EF4-FFF2-40B4-BE49-F238E27FC236}">
                <a16:creationId xmlns:a16="http://schemas.microsoft.com/office/drawing/2014/main" id="{8689FBAD-19AD-4450-B35B-21F5C0BE5B5A}"/>
              </a:ext>
            </a:extLst>
          </p:cNvPr>
          <p:cNvSpPr txBox="1"/>
          <p:nvPr/>
        </p:nvSpPr>
        <p:spPr>
          <a:xfrm>
            <a:off x="2649893" y="4798503"/>
            <a:ext cx="8711167" cy="646331"/>
          </a:xfrm>
          <a:prstGeom prst="rect">
            <a:avLst/>
          </a:prstGeom>
          <a:noFill/>
        </p:spPr>
        <p:txBody>
          <a:bodyPr wrap="none" rtlCol="0">
            <a:spAutoFit/>
          </a:bodyPr>
          <a:lstStyle/>
          <a:p>
            <a:r>
              <a:rPr lang="pl-PL" dirty="0"/>
              <a:t>Współpraca z firmami: EITT, </a:t>
            </a:r>
            <a:r>
              <a:rPr lang="pl-PL" dirty="0" err="1"/>
              <a:t>Comarch</a:t>
            </a:r>
            <a:r>
              <a:rPr lang="pl-PL" dirty="0"/>
              <a:t> Szkolenia SA, Orange SA, Budimex SA, Alior Bank, </a:t>
            </a:r>
          </a:p>
          <a:p>
            <a:r>
              <a:rPr lang="pl-PL" dirty="0"/>
              <a:t>Eurobank,  Volvo i wiele innych.</a:t>
            </a:r>
          </a:p>
        </p:txBody>
      </p:sp>
    </p:spTree>
    <p:extLst>
      <p:ext uri="{BB962C8B-B14F-4D97-AF65-F5344CB8AC3E}">
        <p14:creationId xmlns:p14="http://schemas.microsoft.com/office/powerpoint/2010/main" val="260268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a:xfrm>
            <a:off x="581192" y="377321"/>
            <a:ext cx="11029616" cy="988332"/>
          </a:xfrm>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645952" y="1512913"/>
            <a:ext cx="11839662" cy="4763740"/>
          </a:xfrm>
          <a:prstGeom prst="rect">
            <a:avLst/>
          </a:prstGeom>
          <a:noFill/>
        </p:spPr>
        <p:txBody>
          <a:bodyPr wrap="square">
            <a:spAutoFit/>
          </a:bodyPr>
          <a:lstStyle/>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KlasaDruga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KlasaPierwsza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super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c</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print_abc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 = {}, b = {}, c =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.format(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policz_sume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"suma </a:t>
            </a:r>
            <a:r>
              <a:rPr lang="pl-PL" sz="18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a+b+c</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 wynosi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.format(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a:xfrm>
            <a:off x="581192" y="276653"/>
            <a:ext cx="11029616" cy="988332"/>
          </a:xfrm>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710307" y="1338733"/>
            <a:ext cx="10771385" cy="5162695"/>
          </a:xfrm>
          <a:prstGeom prst="rect">
            <a:avLst/>
          </a:prstGeom>
          <a:noFill/>
        </p:spPr>
        <p:txBody>
          <a:bodyPr wrap="square">
            <a:spAutoFit/>
          </a:bodyPr>
          <a:lstStyle/>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KlasaTrzecia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KlasaDruga</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Ekstra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g</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KlasaDruga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Ekstra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g</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d</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print_abcd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format(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.g</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policz_sume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"suma </a:t>
            </a:r>
            <a:r>
              <a:rPr lang="pl-PL" sz="18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a+b+c+d+g</a:t>
            </a:r>
            <a:r>
              <a:rPr lang="pl-PL" sz="18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 wynosi {}"</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format(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.b</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.g</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a:xfrm>
            <a:off x="470019" y="294830"/>
            <a:ext cx="11029616" cy="988332"/>
          </a:xfrm>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683222" y="1469109"/>
            <a:ext cx="6094602" cy="4364785"/>
          </a:xfrm>
          <a:prstGeom prst="rect">
            <a:avLst/>
          </a:prstGeom>
          <a:noFill/>
        </p:spPr>
        <p:txBody>
          <a:bodyPr wrap="square">
            <a:spAutoFit/>
          </a:bodyPr>
          <a:lstStyle/>
          <a:p>
            <a:pPr>
              <a:lnSpc>
                <a:spcPct val="107000"/>
              </a:lnSpc>
              <a:spcAft>
                <a:spcPts val="800"/>
              </a:spcAft>
            </a:pP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abc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import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ABC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abstractmethod</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Pojazd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ABC</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pokaz_naped</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pass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predkosc_max</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pass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6982402" y="1945359"/>
            <a:ext cx="3806347" cy="2768963"/>
          </a:xfrm>
          <a:prstGeom prst="rect">
            <a:avLst/>
          </a:prstGeom>
          <a:noFill/>
        </p:spPr>
        <p:txBody>
          <a:bodyPr wrap="square">
            <a:spAutoFit/>
          </a:bodyPr>
          <a:lstStyle/>
          <a:p>
            <a:pPr>
              <a:lnSpc>
                <a:spcPct val="107000"/>
              </a:lnSpc>
              <a:spcAft>
                <a:spcPts val="800"/>
              </a:spcAft>
            </a:pPr>
            <a:r>
              <a:rPr lang="pl-PL"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Rower</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dirty="0">
                <a:solidFill>
                  <a:srgbClr val="2B91AF"/>
                </a:solidFill>
                <a:effectLst/>
                <a:latin typeface="Consolas" panose="020B0609020204030204" pitchFamily="49" charset="0"/>
                <a:ea typeface="Calibri" panose="020F0502020204030204" pitchFamily="34" charset="0"/>
                <a:cs typeface="Consolas" panose="020B0609020204030204" pitchFamily="49" charset="0"/>
              </a:rPr>
              <a:t>Pojazd</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pokaz_naped</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"korba"</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predkosc_max</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60</a:t>
            </a:r>
            <a:endParaRPr lang="pl-PL"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478644" y="1283162"/>
            <a:ext cx="5298392" cy="467461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
        <p:nvSpPr>
          <p:cNvPr id="9" name="Prostokąt 8">
            <a:extLst>
              <a:ext uri="{FF2B5EF4-FFF2-40B4-BE49-F238E27FC236}">
                <a16:creationId xmlns:a16="http://schemas.microsoft.com/office/drawing/2014/main" id="{996D6695-638B-4D80-B4F2-D43B99796D00}"/>
              </a:ext>
            </a:extLst>
          </p:cNvPr>
          <p:cNvSpPr/>
          <p:nvPr/>
        </p:nvSpPr>
        <p:spPr>
          <a:xfrm>
            <a:off x="6777824" y="1676230"/>
            <a:ext cx="4335566" cy="330722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6716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a:xfrm>
            <a:off x="581192" y="68961"/>
            <a:ext cx="11029616" cy="988332"/>
          </a:xfrm>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1107791" y="1009950"/>
            <a:ext cx="10503017" cy="4975849"/>
          </a:xfrm>
          <a:prstGeom prst="rect">
            <a:avLst/>
          </a:prstGeom>
          <a:noFill/>
        </p:spPr>
        <p:txBody>
          <a:bodyPr wrap="square">
            <a:spAutoFit/>
          </a:bodyPr>
          <a:lstStyle/>
          <a:p>
            <a:pPr>
              <a:lnSpc>
                <a:spcPct val="107000"/>
              </a:lnSpc>
              <a:spcAft>
                <a:spcPts val="800"/>
              </a:spcAft>
            </a:pPr>
            <a:r>
              <a:rPr lang="pl-PL" sz="14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dziel(</a:t>
            </a:r>
            <a:r>
              <a:rPr lang="pl-PL" sz="14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x</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y</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wynik = </a:t>
            </a:r>
            <a:r>
              <a:rPr lang="pl-PL" sz="14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x</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y</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ZeroDivisionError</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"dzielenie przez 0!"</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NameError</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"brak rozwiązania"</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"wynik dzielenia: {}"</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.format(wynik))</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finally</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dziel(1,1)</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"nieoczekiwany błąd!"</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a:xfrm>
            <a:off x="581192" y="259875"/>
            <a:ext cx="11029616" cy="988332"/>
          </a:xfrm>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1017165" y="1447888"/>
            <a:ext cx="8495950" cy="4278222"/>
          </a:xfrm>
          <a:prstGeom prst="rect">
            <a:avLst/>
          </a:prstGeom>
          <a:noFill/>
        </p:spPr>
        <p:txBody>
          <a:bodyPr wrap="square">
            <a:spAutoFit/>
          </a:bodyPr>
          <a:lstStyle/>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"a</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f.write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"to jest ważna informacja \n"</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"r</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f.read</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if</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effectLst/>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6F008A"/>
                </a:solidFill>
                <a:effectLst/>
                <a:latin typeface="Consolas" panose="020B0609020204030204" pitchFamily="49" charset="0"/>
                <a:ea typeface="Calibri" panose="020F0502020204030204" pitchFamily="34" charset="0"/>
                <a:cs typeface="Consolas" panose="020B0609020204030204" pitchFamily="49" charset="0"/>
              </a:rPr>
              <a:t>path</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.exists</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effectLst/>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.remove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"Plik został usunięty"</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effectLst/>
                <a:latin typeface="Consolas" panose="020B0609020204030204" pitchFamily="49" charset="0"/>
                <a:ea typeface="Calibri" panose="020F0502020204030204" pitchFamily="34" charset="0"/>
                <a:cs typeface="Consolas" panose="020B0609020204030204" pitchFamily="49" charset="0"/>
              </a:rPr>
              <a:t>"Plik nie istnieje"</a:t>
            </a:r>
            <a:r>
              <a:rPr lang="pl-PL" sz="14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2D063-2396-4C98-9C7F-5B378D297064}"/>
              </a:ext>
            </a:extLst>
          </p:cNvPr>
          <p:cNvSpPr>
            <a:spLocks noGrp="1"/>
          </p:cNvSpPr>
          <p:nvPr>
            <p:ph type="title"/>
          </p:nvPr>
        </p:nvSpPr>
        <p:spPr/>
        <p:txBody>
          <a:bodyPr/>
          <a:lstStyle/>
          <a:p>
            <a:r>
              <a:rPr lang="pl-PL" dirty="0"/>
              <a:t>Fundacja EXE.EDU</a:t>
            </a:r>
          </a:p>
        </p:txBody>
      </p:sp>
      <p:sp>
        <p:nvSpPr>
          <p:cNvPr id="3" name="Symbol zastępczy daty 2">
            <a:extLst>
              <a:ext uri="{FF2B5EF4-FFF2-40B4-BE49-F238E27FC236}">
                <a16:creationId xmlns:a16="http://schemas.microsoft.com/office/drawing/2014/main" id="{19B315DD-1ED3-44A5-835C-E7406C77E58F}"/>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5" name="pole tekstowe 4">
            <a:extLst>
              <a:ext uri="{FF2B5EF4-FFF2-40B4-BE49-F238E27FC236}">
                <a16:creationId xmlns:a16="http://schemas.microsoft.com/office/drawing/2014/main" id="{1EE7FE90-896A-442C-9F7B-EB4C4270EF69}"/>
              </a:ext>
            </a:extLst>
          </p:cNvPr>
          <p:cNvSpPr txBox="1"/>
          <p:nvPr/>
        </p:nvSpPr>
        <p:spPr>
          <a:xfrm>
            <a:off x="1000387" y="2096815"/>
            <a:ext cx="9578130" cy="923330"/>
          </a:xfrm>
          <a:prstGeom prst="rect">
            <a:avLst/>
          </a:prstGeom>
          <a:noFill/>
        </p:spPr>
        <p:txBody>
          <a:bodyPr wrap="square">
            <a:spAutoFit/>
          </a:bodyPr>
          <a:lstStyle/>
          <a:p>
            <a:r>
              <a:rPr lang="pl-PL" dirty="0"/>
              <a:t>CELEM FUNDACJI JEST WSZECHSTRONNY ROZWÓJ ŚWIADOMEGO SPOŁECZEŃSTWA,ZWŁASZCZA W SFERZE SZERZENIA WIEDZY, UMIEJĘTNOŚCI I POSTAW W OBSZARZE TECHNOLOGII IT ORAZ GOSPODARKI OPARTEJ NA WIEDZY.</a:t>
            </a:r>
          </a:p>
        </p:txBody>
      </p:sp>
      <p:sp>
        <p:nvSpPr>
          <p:cNvPr id="6" name="pole tekstowe 5">
            <a:extLst>
              <a:ext uri="{FF2B5EF4-FFF2-40B4-BE49-F238E27FC236}">
                <a16:creationId xmlns:a16="http://schemas.microsoft.com/office/drawing/2014/main" id="{D1F855A4-E9B8-473A-8B3F-818204EDEF34}"/>
              </a:ext>
            </a:extLst>
          </p:cNvPr>
          <p:cNvSpPr txBox="1"/>
          <p:nvPr/>
        </p:nvSpPr>
        <p:spPr>
          <a:xfrm>
            <a:off x="1000387" y="3634099"/>
            <a:ext cx="10515251" cy="646331"/>
          </a:xfrm>
          <a:prstGeom prst="rect">
            <a:avLst/>
          </a:prstGeom>
          <a:noFill/>
        </p:spPr>
        <p:txBody>
          <a:bodyPr wrap="none" rtlCol="0">
            <a:spAutoFit/>
          </a:bodyPr>
          <a:lstStyle/>
          <a:p>
            <a:r>
              <a:rPr lang="pl-PL" dirty="0"/>
              <a:t>Prowadzenie badań w zakresie zastosowania algorytmicznej teorii gier, uczenia maszynowego i głębokiego </a:t>
            </a:r>
          </a:p>
          <a:p>
            <a:r>
              <a:rPr lang="pl-PL" dirty="0"/>
              <a:t>oraz wybranych algorytmów w systemach e-learning oraz w systemach wdrażania wiedzy.</a:t>
            </a:r>
          </a:p>
        </p:txBody>
      </p:sp>
    </p:spTree>
    <p:extLst>
      <p:ext uri="{BB962C8B-B14F-4D97-AF65-F5344CB8AC3E}">
        <p14:creationId xmlns:p14="http://schemas.microsoft.com/office/powerpoint/2010/main" val="192463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762639"/>
            <a:ext cx="8229600" cy="777875"/>
          </a:xfrm>
        </p:spPr>
        <p:txBody>
          <a:bodyPr/>
          <a:lstStyle/>
          <a:p>
            <a:pPr algn="l"/>
            <a:r>
              <a:rPr lang="pl-PL" altLang="pl-PL" sz="3200" dirty="0"/>
              <a:t>Historia języka:</a:t>
            </a:r>
          </a:p>
        </p:txBody>
      </p:sp>
      <p:sp>
        <p:nvSpPr>
          <p:cNvPr id="6147" name="Rectangle 3"/>
          <p:cNvSpPr>
            <a:spLocks noGrp="1" noChangeArrowheads="1"/>
          </p:cNvSpPr>
          <p:nvPr>
            <p:ph type="body" idx="1"/>
          </p:nvPr>
        </p:nvSpPr>
        <p:spPr>
          <a:xfrm>
            <a:off x="1981200" y="1557340"/>
            <a:ext cx="8229600" cy="2326763"/>
          </a:xfrm>
        </p:spPr>
        <p:txBody>
          <a:bodyPr/>
          <a:lstStyle/>
          <a:p>
            <a:r>
              <a:rPr lang="pl-PL" altLang="pl-PL" sz="1800" dirty="0"/>
              <a:t>Stworzony przez holendra Guido van </a:t>
            </a:r>
            <a:r>
              <a:rPr lang="pl-PL" altLang="pl-PL" sz="1800" dirty="0" err="1"/>
              <a:t>Rossum</a:t>
            </a:r>
            <a:r>
              <a:rPr lang="pl-PL" altLang="pl-PL" sz="1800" dirty="0"/>
              <a:t> w 1990 roku.</a:t>
            </a:r>
          </a:p>
          <a:p>
            <a:r>
              <a:rPr lang="pl-PL" altLang="pl-PL" sz="1800" dirty="0"/>
              <a:t>Nazwa pochodzi od serialu komediowego „Monty </a:t>
            </a:r>
            <a:r>
              <a:rPr lang="pl-PL" altLang="pl-PL" sz="1800" dirty="0" err="1"/>
              <a:t>Python's</a:t>
            </a:r>
            <a:r>
              <a:rPr lang="pl-PL" altLang="pl-PL" sz="1800" dirty="0"/>
              <a:t> Flying Circus”.</a:t>
            </a:r>
          </a:p>
          <a:p>
            <a:r>
              <a:rPr lang="pl-PL" altLang="pl-PL" sz="1800" dirty="0"/>
              <a:t>Początkowo jako remedium na problemy przy rozwoju systemu Ameba</a:t>
            </a:r>
          </a:p>
          <a:p>
            <a:r>
              <a:rPr lang="pl-PL" altLang="pl-PL" sz="1800" dirty="0"/>
              <a:t>Wzorowany na Modula-3 i ABC</a:t>
            </a:r>
          </a:p>
        </p:txBody>
      </p:sp>
      <p:pic>
        <p:nvPicPr>
          <p:cNvPr id="3" name="Obraz 2">
            <a:extLst>
              <a:ext uri="{FF2B5EF4-FFF2-40B4-BE49-F238E27FC236}">
                <a16:creationId xmlns:a16="http://schemas.microsoft.com/office/drawing/2014/main" id="{2029A380-5F53-4E2F-BC1B-0FB8A088E4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70439" y="3618747"/>
            <a:ext cx="2230581" cy="2230581"/>
          </a:xfrm>
          <a:prstGeom prst="rect">
            <a:avLst/>
          </a:prstGeom>
        </p:spPr>
      </p:pic>
    </p:spTree>
    <p:extLst>
      <p:ext uri="{BB962C8B-B14F-4D97-AF65-F5344CB8AC3E}">
        <p14:creationId xmlns:p14="http://schemas.microsoft.com/office/powerpoint/2010/main" val="2273194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pl" dirty="0"/>
              <a:t>Kalendarium</a:t>
            </a:r>
          </a:p>
        </p:txBody>
      </p:sp>
      <p:graphicFrame>
        <p:nvGraphicFramePr>
          <p:cNvPr id="4" name="Zawartość — symbol zastępczy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020206093"/>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4CA64-FF78-439B-A93F-4CE963051382}"/>
              </a:ext>
            </a:extLst>
          </p:cNvPr>
          <p:cNvSpPr>
            <a:spLocks noGrp="1"/>
          </p:cNvSpPr>
          <p:nvPr>
            <p:ph type="title"/>
          </p:nvPr>
        </p:nvSpPr>
        <p:spPr/>
        <p:txBody>
          <a:bodyPr/>
          <a:lstStyle/>
          <a:p>
            <a:r>
              <a:rPr lang="pl-PL" dirty="0"/>
              <a:t>Co dalej?</a:t>
            </a:r>
          </a:p>
        </p:txBody>
      </p:sp>
      <p:sp>
        <p:nvSpPr>
          <p:cNvPr id="3" name="Symbol zastępczy daty 2">
            <a:extLst>
              <a:ext uri="{FF2B5EF4-FFF2-40B4-BE49-F238E27FC236}">
                <a16:creationId xmlns:a16="http://schemas.microsoft.com/office/drawing/2014/main" id="{D7BE0084-B7D1-461D-A4FF-1805F844003E}"/>
              </a:ext>
            </a:extLst>
          </p:cNvPr>
          <p:cNvSpPr>
            <a:spLocks noGrp="1"/>
          </p:cNvSpPr>
          <p:nvPr>
            <p:ph type="dt" sz="half" idx="10"/>
          </p:nvPr>
        </p:nvSpPr>
        <p:spPr/>
        <p:txBody>
          <a:bodyPr/>
          <a:lstStyle/>
          <a:p>
            <a:pPr rtl="0"/>
            <a:fld id="{98A70DB5-3B74-47E3-90B3-6FF4DAF5961C}" type="datetime1">
              <a:rPr lang="pl-PL" smtClean="0"/>
              <a:t>09.04.2021</a:t>
            </a:fld>
            <a:endParaRPr lang="en-US" dirty="0"/>
          </a:p>
        </p:txBody>
      </p:sp>
      <p:sp>
        <p:nvSpPr>
          <p:cNvPr id="4" name="pole tekstowe 3">
            <a:extLst>
              <a:ext uri="{FF2B5EF4-FFF2-40B4-BE49-F238E27FC236}">
                <a16:creationId xmlns:a16="http://schemas.microsoft.com/office/drawing/2014/main" id="{E1E93B73-0AB2-476C-B82C-04FB056B27B2}"/>
              </a:ext>
            </a:extLst>
          </p:cNvPr>
          <p:cNvSpPr txBox="1"/>
          <p:nvPr/>
        </p:nvSpPr>
        <p:spPr>
          <a:xfrm>
            <a:off x="506139" y="3141677"/>
            <a:ext cx="4141364" cy="1015663"/>
          </a:xfrm>
          <a:prstGeom prst="rect">
            <a:avLst/>
          </a:prstGeom>
          <a:noFill/>
        </p:spPr>
        <p:txBody>
          <a:bodyPr wrap="square" rtlCol="0">
            <a:spAutoFit/>
          </a:bodyPr>
          <a:lstStyle/>
          <a:p>
            <a:r>
              <a:rPr lang="pl-PL" sz="6000" dirty="0" err="1"/>
              <a:t>Python</a:t>
            </a:r>
            <a:r>
              <a:rPr lang="pl-PL" sz="6000" dirty="0"/>
              <a:t> 3.10</a:t>
            </a:r>
          </a:p>
        </p:txBody>
      </p:sp>
      <p:sp>
        <p:nvSpPr>
          <p:cNvPr id="5" name="pole tekstowe 4">
            <a:extLst>
              <a:ext uri="{FF2B5EF4-FFF2-40B4-BE49-F238E27FC236}">
                <a16:creationId xmlns:a16="http://schemas.microsoft.com/office/drawing/2014/main" id="{E74823B4-5D5D-4AE5-9C54-9B4F00A81F54}"/>
              </a:ext>
            </a:extLst>
          </p:cNvPr>
          <p:cNvSpPr txBox="1"/>
          <p:nvPr/>
        </p:nvSpPr>
        <p:spPr>
          <a:xfrm>
            <a:off x="8363824" y="3055288"/>
            <a:ext cx="3514987" cy="1015663"/>
          </a:xfrm>
          <a:prstGeom prst="rect">
            <a:avLst/>
          </a:prstGeom>
          <a:noFill/>
        </p:spPr>
        <p:txBody>
          <a:bodyPr wrap="square" rtlCol="0">
            <a:spAutoFit/>
          </a:bodyPr>
          <a:lstStyle/>
          <a:p>
            <a:r>
              <a:rPr lang="pl-PL" sz="6000" dirty="0" err="1"/>
              <a:t>Python</a:t>
            </a:r>
            <a:r>
              <a:rPr lang="pl-PL" sz="6000" dirty="0"/>
              <a:t> 4</a:t>
            </a:r>
          </a:p>
        </p:txBody>
      </p:sp>
      <p:pic>
        <p:nvPicPr>
          <p:cNvPr id="7" name="Obraz 6">
            <a:extLst>
              <a:ext uri="{FF2B5EF4-FFF2-40B4-BE49-F238E27FC236}">
                <a16:creationId xmlns:a16="http://schemas.microsoft.com/office/drawing/2014/main" id="{AC6A13B7-ED69-4858-B663-FE53A26DE3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32853" y="3055288"/>
            <a:ext cx="3484228" cy="2613171"/>
          </a:xfrm>
          <a:prstGeom prst="rect">
            <a:avLst/>
          </a:prstGeom>
        </p:spPr>
      </p:pic>
    </p:spTree>
    <p:extLst>
      <p:ext uri="{BB962C8B-B14F-4D97-AF65-F5344CB8AC3E}">
        <p14:creationId xmlns:p14="http://schemas.microsoft.com/office/powerpoint/2010/main" val="100525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16466" y="777876"/>
            <a:ext cx="8229600" cy="706437"/>
          </a:xfrm>
        </p:spPr>
        <p:txBody>
          <a:bodyPr/>
          <a:lstStyle/>
          <a:p>
            <a:pPr algn="l"/>
            <a:r>
              <a:rPr lang="pl-PL" altLang="pl-PL" sz="3200" dirty="0"/>
              <a:t>Idea języka:</a:t>
            </a:r>
          </a:p>
        </p:txBody>
      </p:sp>
      <p:sp>
        <p:nvSpPr>
          <p:cNvPr id="7171" name="Rectangle 3"/>
          <p:cNvSpPr>
            <a:spLocks noGrp="1" noChangeArrowheads="1"/>
          </p:cNvSpPr>
          <p:nvPr>
            <p:ph type="body" idx="1"/>
          </p:nvPr>
        </p:nvSpPr>
        <p:spPr>
          <a:xfrm>
            <a:off x="1981200" y="1484313"/>
            <a:ext cx="8229600" cy="4641851"/>
          </a:xfrm>
        </p:spPr>
        <p:txBody>
          <a:bodyPr/>
          <a:lstStyle/>
          <a:p>
            <a:pPr>
              <a:buFontTx/>
              <a:buNone/>
            </a:pPr>
            <a:r>
              <a:rPr lang="pl-PL" altLang="pl-PL" sz="1800"/>
              <a:t>„[…] Interpretowany, interaktywny, zorientowany obiektowo. Zawiera moduły, wyjątki, dynamiczne typowanie, typy danych wysokiego poziomu, klasy[…]”</a:t>
            </a:r>
          </a:p>
          <a:p>
            <a:r>
              <a:rPr lang="pl-PL" altLang="pl-PL" sz="1800"/>
              <a:t>Postawiono na  łatwość i przejrzystość zapisu programów. Cechą charakterystyczną jest oddzielanie bloków programu przy pomocy wcięć w tekście programu.</a:t>
            </a:r>
          </a:p>
          <a:p>
            <a:r>
              <a:rPr lang="pl-PL" altLang="pl-PL" sz="1800"/>
              <a:t>Wbudowano implementację typów danych wysokiego poziomu tj. listy, słowniki, krotki itp.</a:t>
            </a:r>
          </a:p>
          <a:p>
            <a:r>
              <a:rPr lang="pl-PL" altLang="pl-PL" sz="1800"/>
              <a:t>Dystrybucja Pythona jest reklamowana jako „batteries included” – oprócz języka w standardowej dystrybucji otrzymujemy też bardzo bogatą bibliotekę dodatkowych modułów do obsługi np. protokołów sieciowych, XMLa, plików, interfejsów graficznych itp..</a:t>
            </a:r>
          </a:p>
        </p:txBody>
      </p:sp>
    </p:spTree>
    <p:extLst>
      <p:ext uri="{BB962C8B-B14F-4D97-AF65-F5344CB8AC3E}">
        <p14:creationId xmlns:p14="http://schemas.microsoft.com/office/powerpoint/2010/main" val="141951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a:t>
            </a:r>
            <a:r>
              <a:rPr lang="pl-PL" dirty="0" err="1"/>
              <a:t>Python</a:t>
            </a:r>
            <a:endParaRPr lang="pl-PL" dirty="0"/>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7"/>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1"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18"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1" y="3833081"/>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19" y="4509336"/>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5"/>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7" y="2863045"/>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7"/>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2"/>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3"/>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0" y="4465782"/>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953_TF33552983" id="{E9BF0B52-2F89-4E1E-B7CE-BCE7A121B426}" vid="{5B52913E-0AFA-412C-891F-3779D08C8844}"/>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{9036FDFA-BC46-40A9-82B4-CC38FCA44762}tf33552983_win32</Template>
  <TotalTime>263</TotalTime>
  <Words>2423</Words>
  <Application>Microsoft Office PowerPoint</Application>
  <PresentationFormat>Panoramiczny</PresentationFormat>
  <Paragraphs>299</Paragraphs>
  <Slides>34</Slides>
  <Notes>0</Notes>
  <HiddenSlides>0</HiddenSlides>
  <MMClips>0</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34</vt:i4>
      </vt:variant>
    </vt:vector>
  </HeadingPairs>
  <TitlesOfParts>
    <vt:vector size="46" baseType="lpstr">
      <vt:lpstr>Arial</vt:lpstr>
      <vt:lpstr>Calibri</vt:lpstr>
      <vt:lpstr>Consolas</vt:lpstr>
      <vt:lpstr>Franklin Gothic Book</vt:lpstr>
      <vt:lpstr>Franklin Gothic Demi</vt:lpstr>
      <vt:lpstr>ITCZapfDingbats</vt:lpstr>
      <vt:lpstr>LettrGoth12EU</vt:lpstr>
      <vt:lpstr>MinionPro-It</vt:lpstr>
      <vt:lpstr>MinionPro-Regular</vt:lpstr>
      <vt:lpstr>MyriadPro-BoldCond</vt:lpstr>
      <vt:lpstr>Wingdings 2</vt:lpstr>
      <vt:lpstr>DividendVTI</vt:lpstr>
      <vt:lpstr>Programowanie w języku Python  - wykład 1</vt:lpstr>
      <vt:lpstr>Agenda</vt:lpstr>
      <vt:lpstr>dr inż. Marcin Albiniak</vt:lpstr>
      <vt:lpstr>Fundacja EXE.EDU</vt:lpstr>
      <vt:lpstr>Historia języka:</vt:lpstr>
      <vt:lpstr>Kalendarium</vt:lpstr>
      <vt:lpstr>Co dalej?</vt:lpstr>
      <vt:lpstr>Idea języka:</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Typy danych</vt:lpstr>
      <vt:lpstr>Lista (list)</vt:lpstr>
      <vt:lpstr>KROTKA(TUPLE)</vt:lpstr>
      <vt:lpstr>Zbiór (set)</vt:lpstr>
      <vt:lpstr>Słownik (dictionary)</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Programowanie w języku Python</dc:title>
  <dc:creator>Marcin Albiniak</dc:creator>
  <cp:lastModifiedBy>Marcin Albiniak</cp:lastModifiedBy>
  <cp:revision>38</cp:revision>
  <dcterms:created xsi:type="dcterms:W3CDTF">2021-04-07T18:19:17Z</dcterms:created>
  <dcterms:modified xsi:type="dcterms:W3CDTF">2021-04-09T05:58:04Z</dcterms:modified>
</cp:coreProperties>
</file>